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288" r:id="rId4"/>
    <p:sldId id="304" r:id="rId5"/>
    <p:sldId id="305" r:id="rId6"/>
    <p:sldId id="286" r:id="rId7"/>
    <p:sldId id="257" r:id="rId8"/>
    <p:sldId id="268" r:id="rId9"/>
    <p:sldId id="297" r:id="rId10"/>
    <p:sldId id="273" r:id="rId11"/>
    <p:sldId id="275" r:id="rId12"/>
    <p:sldId id="274" r:id="rId13"/>
    <p:sldId id="291" r:id="rId14"/>
    <p:sldId id="299" r:id="rId15"/>
    <p:sldId id="300" r:id="rId16"/>
    <p:sldId id="278" r:id="rId17"/>
    <p:sldId id="301" r:id="rId18"/>
    <p:sldId id="302" r:id="rId19"/>
    <p:sldId id="283" r:id="rId20"/>
    <p:sldId id="282" r:id="rId21"/>
    <p:sldId id="303" r:id="rId22"/>
    <p:sldId id="259" r:id="rId23"/>
  </p:sldIdLst>
  <p:sldSz cx="18288000" cy="10287000"/>
  <p:notesSz cx="6858000" cy="9144000"/>
  <p:embeddedFontLst>
    <p:embeddedFont>
      <p:font typeface="Open Sans Bold" panose="020B0604020202020204" charset="0"/>
      <p:regular r:id="rId25"/>
    </p:embeddedFont>
    <p:embeddedFont>
      <p:font typeface="Open Sauce Semi-Bold" panose="020B0604020202020204" charset="0"/>
      <p:regular r:id="rId26"/>
    </p:embeddedFont>
    <p:embeddedFont>
      <p:font typeface="TH SarabunPSK" panose="020B0500040200020003" pitchFamily="34" charset="-3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18" autoAdjust="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คันไร่</c:v>
                </c:pt>
                <c:pt idx="1">
                  <c:v>ช่องเม็ก</c:v>
                </c:pt>
                <c:pt idx="2">
                  <c:v>แก่งศรีโคตร</c:v>
                </c:pt>
                <c:pt idx="3">
                  <c:v>คำก้อม</c:v>
                </c:pt>
                <c:pt idx="4">
                  <c:v>หัวสะพาน</c:v>
                </c:pt>
                <c:pt idx="5">
                  <c:v>คันเปือย</c:v>
                </c:pt>
                <c:pt idx="6">
                  <c:v>รพ.สิรินธร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Caries free 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หัวสะพาน</c:v>
                </c:pt>
                <c:pt idx="1">
                  <c:v>นิคม 2</c:v>
                </c:pt>
                <c:pt idx="2">
                  <c:v>คำก้อม</c:v>
                </c:pt>
                <c:pt idx="3">
                  <c:v>คันเปือย</c:v>
                </c:pt>
                <c:pt idx="4">
                  <c:v>รพ.สิรินธร</c:v>
                </c:pt>
                <c:pt idx="5">
                  <c:v>คันไร่</c:v>
                </c:pt>
                <c:pt idx="6">
                  <c:v>ช่องเม็ก</c:v>
                </c:pt>
                <c:pt idx="7">
                  <c:v>แก่งศรีโคตร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96</c:v>
                </c:pt>
                <c:pt idx="3">
                  <c:v>92</c:v>
                </c:pt>
                <c:pt idx="4">
                  <c:v>91</c:v>
                </c:pt>
                <c:pt idx="5">
                  <c:v>89</c:v>
                </c:pt>
                <c:pt idx="6">
                  <c:v>78</c:v>
                </c:pt>
                <c:pt idx="7">
                  <c:v>46</c:v>
                </c:pt>
                <c:pt idx="8">
                  <c:v>85.82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คันเปือย</c:v>
                </c:pt>
                <c:pt idx="2">
                  <c:v>นิคม 2</c:v>
                </c:pt>
                <c:pt idx="3">
                  <c:v>คันไร่</c:v>
                </c:pt>
                <c:pt idx="4">
                  <c:v>หัวสะพาน</c:v>
                </c:pt>
                <c:pt idx="5">
                  <c:v>แก่งศรีโคตร</c:v>
                </c:pt>
                <c:pt idx="6">
                  <c:v>ช่องเม็ก</c:v>
                </c:pt>
                <c:pt idx="7">
                  <c:v>รพ.สิรินธร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100</c:v>
                </c:pt>
                <c:pt idx="1">
                  <c:v>97.87</c:v>
                </c:pt>
                <c:pt idx="2">
                  <c:v>80.75</c:v>
                </c:pt>
                <c:pt idx="3">
                  <c:v>54.93</c:v>
                </c:pt>
                <c:pt idx="4">
                  <c:v>54.02</c:v>
                </c:pt>
                <c:pt idx="5">
                  <c:v>51</c:v>
                </c:pt>
                <c:pt idx="6">
                  <c:v>32.880000000000003</c:v>
                </c:pt>
                <c:pt idx="7">
                  <c:v>5.0999999999999996</c:v>
                </c:pt>
                <c:pt idx="8">
                  <c:v>50.96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ช่องเม็ก</c:v>
                </c:pt>
                <c:pt idx="2">
                  <c:v>แก่งศรีโคตร</c:v>
                </c:pt>
                <c:pt idx="3">
                  <c:v>รพ.สิรินธร</c:v>
                </c:pt>
                <c:pt idx="4">
                  <c:v>คันไร่</c:v>
                </c:pt>
                <c:pt idx="5">
                  <c:v>หัวสะพาน</c:v>
                </c:pt>
                <c:pt idx="6">
                  <c:v>คันเปือย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98.46</c:v>
                </c:pt>
                <c:pt idx="1">
                  <c:v>96.97</c:v>
                </c:pt>
                <c:pt idx="2">
                  <c:v>91.65</c:v>
                </c:pt>
                <c:pt idx="3">
                  <c:v>45.53</c:v>
                </c:pt>
                <c:pt idx="4">
                  <c:v>44.95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55.98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นิคม 2</c:v>
                </c:pt>
                <c:pt idx="2">
                  <c:v>ช่องเม็ก</c:v>
                </c:pt>
                <c:pt idx="3">
                  <c:v>แก่งศรีโคตร</c:v>
                </c:pt>
                <c:pt idx="4">
                  <c:v>คันไร่</c:v>
                </c:pt>
                <c:pt idx="5">
                  <c:v>หัวสะพาน</c:v>
                </c:pt>
                <c:pt idx="6">
                  <c:v>คันเปือย</c:v>
                </c:pt>
                <c:pt idx="7">
                  <c:v>รพ.สิรินธร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100</c:v>
                </c:pt>
                <c:pt idx="1">
                  <c:v>73.33</c:v>
                </c:pt>
                <c:pt idx="2">
                  <c:v>67.739999999999995</c:v>
                </c:pt>
                <c:pt idx="3">
                  <c:v>67.39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แก่งศรีโคตร</c:v>
                </c:pt>
                <c:pt idx="2">
                  <c:v>รพ.สิรินธร</c:v>
                </c:pt>
                <c:pt idx="3">
                  <c:v>คันเปือย</c:v>
                </c:pt>
                <c:pt idx="4">
                  <c:v>ช่องเม็ก</c:v>
                </c:pt>
                <c:pt idx="5">
                  <c:v>คันไร่</c:v>
                </c:pt>
                <c:pt idx="6">
                  <c:v>หัวสะพาน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100</c:v>
                </c:pt>
                <c:pt idx="1">
                  <c:v>90.8</c:v>
                </c:pt>
                <c:pt idx="2">
                  <c:v>56.25</c:v>
                </c:pt>
                <c:pt idx="3">
                  <c:v>42.86</c:v>
                </c:pt>
                <c:pt idx="4">
                  <c:v>42.7</c:v>
                </c:pt>
                <c:pt idx="5">
                  <c:v>22.75</c:v>
                </c:pt>
                <c:pt idx="6">
                  <c:v>5.56</c:v>
                </c:pt>
                <c:pt idx="7">
                  <c:v>1.1000000000000001</c:v>
                </c:pt>
                <c:pt idx="8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คันไร่</c:v>
                </c:pt>
                <c:pt idx="1">
                  <c:v>ช่องเม็ก</c:v>
                </c:pt>
                <c:pt idx="2">
                  <c:v>แก่งศรีโคตร</c:v>
                </c:pt>
                <c:pt idx="3">
                  <c:v>คำก้อม</c:v>
                </c:pt>
                <c:pt idx="4">
                  <c:v>รพ.สิรินธร</c:v>
                </c:pt>
                <c:pt idx="5">
                  <c:v>คันเปือย</c:v>
                </c:pt>
                <c:pt idx="6">
                  <c:v>หัวสะพาน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คันไร่</c:v>
                </c:pt>
                <c:pt idx="1">
                  <c:v>ช่องเม็ก</c:v>
                </c:pt>
                <c:pt idx="2">
                  <c:v>แก่งศรีโคตร</c:v>
                </c:pt>
                <c:pt idx="3">
                  <c:v>คำก้อม</c:v>
                </c:pt>
                <c:pt idx="4">
                  <c:v>รพ.สิรินธร</c:v>
                </c:pt>
                <c:pt idx="5">
                  <c:v>คันเปือย</c:v>
                </c:pt>
                <c:pt idx="6">
                  <c:v>หัวสะพาน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คันเปือย</c:v>
                </c:pt>
                <c:pt idx="2">
                  <c:v>ช่องเม็ก</c:v>
                </c:pt>
                <c:pt idx="3">
                  <c:v>หัวสะพาน</c:v>
                </c:pt>
                <c:pt idx="4">
                  <c:v>แก่งศรีโคตร</c:v>
                </c:pt>
                <c:pt idx="5">
                  <c:v>คันไร่</c:v>
                </c:pt>
                <c:pt idx="6">
                  <c:v>นิคม 2</c:v>
                </c:pt>
                <c:pt idx="7">
                  <c:v>รพ.สิรินธร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99.65</c:v>
                </c:pt>
                <c:pt idx="1">
                  <c:v>97.67</c:v>
                </c:pt>
                <c:pt idx="2">
                  <c:v>57.71</c:v>
                </c:pt>
                <c:pt idx="3">
                  <c:v>32.619999999999997</c:v>
                </c:pt>
                <c:pt idx="4">
                  <c:v>21.89</c:v>
                </c:pt>
                <c:pt idx="5">
                  <c:v>18.010000000000002</c:v>
                </c:pt>
                <c:pt idx="6">
                  <c:v>10.69</c:v>
                </c:pt>
                <c:pt idx="7">
                  <c:v>6.44</c:v>
                </c:pt>
                <c:pt idx="8">
                  <c:v>38.270000000000003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คันไร่</c:v>
                </c:pt>
                <c:pt idx="1">
                  <c:v>ช่องเม็ก</c:v>
                </c:pt>
                <c:pt idx="2">
                  <c:v>แก่งศรีโคตร</c:v>
                </c:pt>
                <c:pt idx="3">
                  <c:v>คำก้อม</c:v>
                </c:pt>
                <c:pt idx="4">
                  <c:v>หัวสะพาน</c:v>
                </c:pt>
                <c:pt idx="5">
                  <c:v>คันเปือย</c:v>
                </c:pt>
                <c:pt idx="6">
                  <c:v>รพ.สิรินธร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7.6111111111111115E-2"/>
          <c:y val="9.1208767822941045E-2"/>
          <c:w val="0.91051440329218103"/>
          <c:h val="0.78213059516209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ช่องเม็ก</c:v>
                </c:pt>
                <c:pt idx="1">
                  <c:v>คำก้อม</c:v>
                </c:pt>
                <c:pt idx="2">
                  <c:v>แก่งศรีโคตร</c:v>
                </c:pt>
                <c:pt idx="3">
                  <c:v>รพ.สิรินธร</c:v>
                </c:pt>
                <c:pt idx="4">
                  <c:v>หัวสะพาน</c:v>
                </c:pt>
                <c:pt idx="5">
                  <c:v>นิคม 2</c:v>
                </c:pt>
                <c:pt idx="6">
                  <c:v>คันไร่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81.25</c:v>
                </c:pt>
                <c:pt idx="1">
                  <c:v>50</c:v>
                </c:pt>
                <c:pt idx="2">
                  <c:v>46.15</c:v>
                </c:pt>
                <c:pt idx="3">
                  <c:v>34.78</c:v>
                </c:pt>
                <c:pt idx="4">
                  <c:v>33.33</c:v>
                </c:pt>
                <c:pt idx="5">
                  <c:v>33.33</c:v>
                </c:pt>
                <c:pt idx="6">
                  <c:v>31.82</c:v>
                </c:pt>
                <c:pt idx="7">
                  <c:v>20</c:v>
                </c:pt>
                <c:pt idx="8">
                  <c:v>47.53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หัวสะพาน</c:v>
                </c:pt>
                <c:pt idx="2">
                  <c:v>นิคม 2</c:v>
                </c:pt>
                <c:pt idx="3">
                  <c:v>คันเปือย</c:v>
                </c:pt>
                <c:pt idx="4">
                  <c:v>แก่งศรีโคตร</c:v>
                </c:pt>
                <c:pt idx="5">
                  <c:v>คันไร่</c:v>
                </c:pt>
                <c:pt idx="6">
                  <c:v>ช่องเม็ก</c:v>
                </c:pt>
                <c:pt idx="7">
                  <c:v>รพ.สิรินธร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95.65</c:v>
                </c:pt>
                <c:pt idx="1">
                  <c:v>94.92</c:v>
                </c:pt>
                <c:pt idx="2">
                  <c:v>93.83</c:v>
                </c:pt>
                <c:pt idx="3">
                  <c:v>93.26</c:v>
                </c:pt>
                <c:pt idx="4">
                  <c:v>53</c:v>
                </c:pt>
                <c:pt idx="5">
                  <c:v>46.19</c:v>
                </c:pt>
                <c:pt idx="6">
                  <c:v>39.92</c:v>
                </c:pt>
                <c:pt idx="7">
                  <c:v>11.32</c:v>
                </c:pt>
                <c:pt idx="8">
                  <c:v>53.71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นิคม 2</c:v>
                </c:pt>
                <c:pt idx="1">
                  <c:v>คำก้อม</c:v>
                </c:pt>
                <c:pt idx="2">
                  <c:v>ช่องเม็ก</c:v>
                </c:pt>
                <c:pt idx="3">
                  <c:v>หัวสะพาน</c:v>
                </c:pt>
                <c:pt idx="4">
                  <c:v>แก่งศรีโคตร</c:v>
                </c:pt>
                <c:pt idx="5">
                  <c:v>รพ.สิรินธร</c:v>
                </c:pt>
                <c:pt idx="6">
                  <c:v>คันไร่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83.33</c:v>
                </c:pt>
                <c:pt idx="1">
                  <c:v>95.83</c:v>
                </c:pt>
                <c:pt idx="2">
                  <c:v>76.83</c:v>
                </c:pt>
                <c:pt idx="3">
                  <c:v>87.5</c:v>
                </c:pt>
                <c:pt idx="4">
                  <c:v>64</c:v>
                </c:pt>
                <c:pt idx="5">
                  <c:v>54.17</c:v>
                </c:pt>
                <c:pt idx="6">
                  <c:v>6.33</c:v>
                </c:pt>
                <c:pt idx="7">
                  <c:v>0</c:v>
                </c:pt>
                <c:pt idx="8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Caries free ร้อยละ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2-24EE-4180-9EC7-09DA891BE4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นิคม 2</c:v>
                </c:pt>
                <c:pt idx="1">
                  <c:v>คำก้อม</c:v>
                </c:pt>
                <c:pt idx="2">
                  <c:v>ช่องเม็ก</c:v>
                </c:pt>
                <c:pt idx="3">
                  <c:v>หัวสะพาน</c:v>
                </c:pt>
                <c:pt idx="4">
                  <c:v>แก่งศรีโคตร</c:v>
                </c:pt>
                <c:pt idx="5">
                  <c:v>รพ.สิรินธร</c:v>
                </c:pt>
                <c:pt idx="6">
                  <c:v>คันไร่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100</c:v>
                </c:pt>
                <c:pt idx="1">
                  <c:v>95.65</c:v>
                </c:pt>
                <c:pt idx="2">
                  <c:v>92.06</c:v>
                </c:pt>
                <c:pt idx="3">
                  <c:v>85.71</c:v>
                </c:pt>
                <c:pt idx="4">
                  <c:v>85</c:v>
                </c:pt>
                <c:pt idx="5">
                  <c:v>50</c:v>
                </c:pt>
                <c:pt idx="6">
                  <c:v>40</c:v>
                </c:pt>
                <c:pt idx="7">
                  <c:v>0</c:v>
                </c:pt>
                <c:pt idx="8">
                  <c:v>83.77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DB3-4132-868A-3D1C830C8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คันเปือย</c:v>
                </c:pt>
                <c:pt idx="1">
                  <c:v>หัวสะพาน</c:v>
                </c:pt>
                <c:pt idx="2">
                  <c:v>คำก้อม</c:v>
                </c:pt>
                <c:pt idx="3">
                  <c:v>นิคม 2</c:v>
                </c:pt>
                <c:pt idx="4">
                  <c:v>ช่องเม็ก</c:v>
                </c:pt>
                <c:pt idx="5">
                  <c:v>แก่งศรีโคตร</c:v>
                </c:pt>
                <c:pt idx="6">
                  <c:v>รพ.สิรินธร</c:v>
                </c:pt>
                <c:pt idx="7">
                  <c:v>คันไร่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</c:v>
                </c:pt>
                <c:pt idx="1">
                  <c:v>97.98</c:v>
                </c:pt>
                <c:pt idx="2">
                  <c:v>96.43</c:v>
                </c:pt>
                <c:pt idx="3">
                  <c:v>91.3</c:v>
                </c:pt>
                <c:pt idx="4">
                  <c:v>74.489999999999995</c:v>
                </c:pt>
                <c:pt idx="5">
                  <c:v>44.71</c:v>
                </c:pt>
                <c:pt idx="6">
                  <c:v>32.04</c:v>
                </c:pt>
                <c:pt idx="7">
                  <c:v>14.71</c:v>
                </c:pt>
                <c:pt idx="8">
                  <c:v>55.29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คำก้อม</c:v>
                </c:pt>
                <c:pt idx="1">
                  <c:v>คันเปือย</c:v>
                </c:pt>
                <c:pt idx="2">
                  <c:v>แก่งศรีโคตร</c:v>
                </c:pt>
                <c:pt idx="3">
                  <c:v>ช่องเม็ก</c:v>
                </c:pt>
                <c:pt idx="4">
                  <c:v>คันไร่</c:v>
                </c:pt>
                <c:pt idx="5">
                  <c:v>หัวสะพาน</c:v>
                </c:pt>
                <c:pt idx="6">
                  <c:v>รพ.สิรินธร</c:v>
                </c:pt>
                <c:pt idx="7">
                  <c:v>นิคม 2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100</c:v>
                </c:pt>
                <c:pt idx="1">
                  <c:v>87.77</c:v>
                </c:pt>
                <c:pt idx="2">
                  <c:v>48.67</c:v>
                </c:pt>
                <c:pt idx="3">
                  <c:v>44.48</c:v>
                </c:pt>
                <c:pt idx="4">
                  <c:v>13.27</c:v>
                </c:pt>
                <c:pt idx="5">
                  <c:v>11.44</c:v>
                </c:pt>
                <c:pt idx="6">
                  <c:v>11.27</c:v>
                </c:pt>
                <c:pt idx="7">
                  <c:v>8.6999999999999993</c:v>
                </c:pt>
                <c:pt idx="8">
                  <c:v>37.22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en-US" dirty="0">
                <a:solidFill>
                  <a:schemeClr val="bg1"/>
                </a:solidFill>
              </a:rPr>
              <a:t>1.(HDC 17.1)</a:t>
            </a:r>
            <a:r>
              <a:rPr lang="th-TH" dirty="0">
                <a:solidFill>
                  <a:schemeClr val="bg1"/>
                </a:solidFill>
              </a:rPr>
              <a:t>หญิงตั้งครรภ์ได้รับการตรวจสุขภาพช่องปาก (คน) โดยทันตบุคลากร (ร้อยละ 70)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bg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อายุ 6 ปี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ช่องเม็ก</c:v>
                </c:pt>
                <c:pt idx="1">
                  <c:v>แก่งศรีโคตร</c:v>
                </c:pt>
                <c:pt idx="2">
                  <c:v>นิคม 2</c:v>
                </c:pt>
                <c:pt idx="3">
                  <c:v>รพ.สิรินธร</c:v>
                </c:pt>
                <c:pt idx="4">
                  <c:v>หัวสะพาน</c:v>
                </c:pt>
                <c:pt idx="5">
                  <c:v>คันไร่</c:v>
                </c:pt>
                <c:pt idx="6">
                  <c:v>คำก้อม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94.44</c:v>
                </c:pt>
                <c:pt idx="1">
                  <c:v>38.6</c:v>
                </c:pt>
                <c:pt idx="2">
                  <c:v>12.5</c:v>
                </c:pt>
                <c:pt idx="3">
                  <c:v>4.4000000000000004</c:v>
                </c:pt>
                <c:pt idx="4">
                  <c:v>3.23</c:v>
                </c:pt>
                <c:pt idx="5">
                  <c:v>1.68</c:v>
                </c:pt>
                <c:pt idx="6">
                  <c:v>0</c:v>
                </c:pt>
                <c:pt idx="7">
                  <c:v>0</c:v>
                </c:pt>
                <c:pt idx="8">
                  <c:v>25.27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อายุ 12 ปี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ช่องเม็ก</c:v>
                </c:pt>
                <c:pt idx="1">
                  <c:v>แก่งศรีโคตร</c:v>
                </c:pt>
                <c:pt idx="2">
                  <c:v>นิคม 2</c:v>
                </c:pt>
                <c:pt idx="3">
                  <c:v>รพ.สิรินธร</c:v>
                </c:pt>
                <c:pt idx="4">
                  <c:v>หัวสะพาน</c:v>
                </c:pt>
                <c:pt idx="5">
                  <c:v>คันไร่</c:v>
                </c:pt>
                <c:pt idx="6">
                  <c:v>คำก้อม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1C4-4206-85FF-FA3A99B049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5664621676891E-2"/>
          <c:y val="9.0394414416293409E-2"/>
          <c:w val="0.91106339468302655"/>
          <c:h val="0.7840758324048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ตรวจร้อยละ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AA27-4300-BF41-2923D60B717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AA27-4300-BF41-2923D60B71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AA27-4300-BF41-2923D60B71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A27-4300-BF41-2923D60B71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AA27-4300-BF41-2923D60B7170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A27-4300-BF41-2923D60B717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AA27-4300-BF41-2923D60B717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AA27-4300-BF41-2923D60B71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AA27-4300-BF41-2923D60B7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คันไร่</c:v>
                </c:pt>
                <c:pt idx="1">
                  <c:v>คำก้อม</c:v>
                </c:pt>
                <c:pt idx="2">
                  <c:v>หัวสะพาน</c:v>
                </c:pt>
                <c:pt idx="3">
                  <c:v>แก่งศรีโคตร</c:v>
                </c:pt>
                <c:pt idx="4">
                  <c:v>นิคม 2</c:v>
                </c:pt>
                <c:pt idx="5">
                  <c:v>ช่องเม็ก</c:v>
                </c:pt>
                <c:pt idx="6">
                  <c:v>รพ.สิรินธร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2.99</c:v>
                </c:pt>
                <c:pt idx="1">
                  <c:v>96.43</c:v>
                </c:pt>
                <c:pt idx="2">
                  <c:v>12.12</c:v>
                </c:pt>
                <c:pt idx="3">
                  <c:v>69.75</c:v>
                </c:pt>
                <c:pt idx="4">
                  <c:v>17.07</c:v>
                </c:pt>
                <c:pt idx="5">
                  <c:v>27.52</c:v>
                </c:pt>
                <c:pt idx="6">
                  <c:v>6.82</c:v>
                </c:pt>
                <c:pt idx="7">
                  <c:v>0</c:v>
                </c:pt>
                <c:pt idx="8">
                  <c:v>29.89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7-4300-BF41-2923D60B71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Caries free ร้อยละ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45D9-4AC8-B9AB-47979F88D5A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2-7F89-45BF-8053-489123E90737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7F89-45BF-8053-489123E9073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7F89-45BF-8053-489123E907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คันไร่</c:v>
                </c:pt>
                <c:pt idx="1">
                  <c:v>คำก้อม</c:v>
                </c:pt>
                <c:pt idx="2">
                  <c:v>หัวสะพาน</c:v>
                </c:pt>
                <c:pt idx="3">
                  <c:v>แก่งศรีโคตร</c:v>
                </c:pt>
                <c:pt idx="4">
                  <c:v>นิคม 2</c:v>
                </c:pt>
                <c:pt idx="5">
                  <c:v>ช่องเม็ก</c:v>
                </c:pt>
                <c:pt idx="6">
                  <c:v>รพ.สิรินธร</c:v>
                </c:pt>
                <c:pt idx="7">
                  <c:v>คันเปือย</c:v>
                </c:pt>
                <c:pt idx="8">
                  <c:v>รวม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93.98</c:v>
                </c:pt>
                <c:pt idx="4">
                  <c:v>85.71</c:v>
                </c:pt>
                <c:pt idx="5">
                  <c:v>66.67</c:v>
                </c:pt>
                <c:pt idx="6">
                  <c:v>33.33</c:v>
                </c:pt>
                <c:pt idx="7">
                  <c:v>0</c:v>
                </c:pt>
                <c:pt idx="8">
                  <c:v>87.42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DB3-4132-868A-3D1C830C8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2973935"/>
        <c:axId val="502974415"/>
      </c:barChart>
      <c:catAx>
        <c:axId val="5029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4415"/>
        <c:crosses val="autoZero"/>
        <c:auto val="1"/>
        <c:lblAlgn val="ctr"/>
        <c:lblOffset val="100"/>
        <c:noMultiLvlLbl val="0"/>
      </c:catAx>
      <c:valAx>
        <c:axId val="502974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5029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 sz="24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F1E81-C104-4B93-AC81-18981FBA72D7}" type="datetimeFigureOut">
              <a:rPr lang="th-TH" smtClean="0"/>
              <a:t>11/02/69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2CF39-05E5-47D8-BD4A-228BEBB03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23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620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AD5F7-C99F-4DD0-863E-D4B8990F5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3F97F758-2FD7-637D-C1DF-CDE59ADBF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C02F2254-FAD1-0555-F725-ACEA47A2D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D78065A-32A5-F810-3D2E-1CFBEC5E2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36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42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2626A-868C-F66C-9C04-4EA0A7955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5BA64544-5972-15E1-5FFE-519D2D0B0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E33763BD-4B41-4EB0-F7BF-BDE416507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CCEF1E4-DC7B-E647-2C50-0071F2CD8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43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74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57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87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BAF3-DFCE-6428-2DD5-C388A217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1E93A1F8-14C2-B992-9223-EF22E9662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5332B313-8C6F-1B3B-72F5-3868B0404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CD3C786-BCB9-BA91-EA8D-F77108231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2CF39-05E5-47D8-BD4A-228BEBB0369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305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15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2CF39-05E5-47D8-BD4A-228BEBB03692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56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dc.moph.go.th/ubn/public/standard-subcatalog/fc73b811eb6d9206e7e5baf8ad20d7b9%20&#3586;&#3657;&#3629;%2012.3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C6D3748E-E1DA-C392-528D-085B8E36C3DB}"/>
              </a:ext>
            </a:extLst>
          </p:cNvPr>
          <p:cNvSpPr/>
          <p:nvPr/>
        </p:nvSpPr>
        <p:spPr>
          <a:xfrm>
            <a:off x="14748" y="-152400"/>
            <a:ext cx="18317980" cy="10591800"/>
          </a:xfrm>
          <a:custGeom>
            <a:avLst/>
            <a:gdLst/>
            <a:ahLst/>
            <a:cxnLst/>
            <a:rect l="l" t="t" r="r" b="b"/>
            <a:pathLst>
              <a:path w="28028905" h="2038466">
                <a:moveTo>
                  <a:pt x="0" y="0"/>
                </a:moveTo>
                <a:lnTo>
                  <a:pt x="28028904" y="0"/>
                </a:lnTo>
                <a:lnTo>
                  <a:pt x="28028904" y="2038466"/>
                </a:lnTo>
                <a:lnTo>
                  <a:pt x="0" y="203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57103" y="4558776"/>
            <a:ext cx="8143814" cy="498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6000" b="1" spc="8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uce Semi-Bold"/>
                <a:cs typeface="TH SarabunPSK" panose="020B0500040200020003" pitchFamily="34" charset="-34"/>
                <a:sym typeface="Open Sauce Semi-Bold"/>
              </a:rPr>
              <a:t>สำนักงานสาธารณสุขอำเภอสิรินธร</a:t>
            </a:r>
            <a:endParaRPr lang="en-US" sz="6000" b="1" spc="8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Open Sauce Semi-Bold"/>
              <a:cs typeface="TH SarabunPSK" panose="020B0500040200020003" pitchFamily="34" charset="-34"/>
              <a:sym typeface="Open Sauce Semi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76800" y="650189"/>
            <a:ext cx="9693990" cy="233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95"/>
              </a:lnSpc>
            </a:pPr>
            <a:r>
              <a:rPr lang="en-US" sz="9600" b="1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KPI RANKING </a:t>
            </a:r>
          </a:p>
          <a:p>
            <a:pPr algn="l">
              <a:lnSpc>
                <a:spcPts val="6506"/>
              </a:lnSpc>
            </a:pPr>
            <a:endParaRPr lang="en-US" sz="9600" b="1" spc="29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29400" y="3353454"/>
            <a:ext cx="9693990" cy="83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6"/>
              </a:lnSpc>
            </a:pPr>
            <a:r>
              <a:rPr lang="en-US" sz="6000" b="1" spc="17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ns Bold"/>
                <a:cs typeface="TH SarabunPSK" panose="020B0500040200020003" pitchFamily="34" charset="-34"/>
                <a:sym typeface="Open Sans Bold"/>
              </a:rPr>
              <a:t>ปีงบประมาณ</a:t>
            </a:r>
            <a:r>
              <a:rPr lang="en-US" sz="6000" b="1" spc="17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ns Bold"/>
                <a:cs typeface="TH SarabunPSK" panose="020B0500040200020003" pitchFamily="34" charset="-34"/>
                <a:sym typeface="Open Sans Bold"/>
              </a:rPr>
              <a:t> 2569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71707" y="2001212"/>
            <a:ext cx="9693990" cy="124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5"/>
              </a:lnSpc>
            </a:pPr>
            <a:r>
              <a:rPr lang="en-US" sz="5914" b="1" spc="17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ns Bold"/>
                <a:cs typeface="TH SarabunPSK" panose="020B0500040200020003" pitchFamily="34" charset="-34"/>
                <a:sym typeface="Open Sans Bold"/>
              </a:rPr>
              <a:t>ทันต</a:t>
            </a:r>
            <a:r>
              <a:rPr lang="en-US" sz="6000" b="1" spc="17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ns Bold"/>
                <a:cs typeface="TH SarabunPSK" panose="020B0500040200020003" pitchFamily="34" charset="-34"/>
                <a:sym typeface="Open Sans Bold"/>
              </a:rPr>
              <a:t>สาธารณสุข</a:t>
            </a:r>
            <a:endParaRPr lang="en-US" sz="6000" b="1" spc="17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Open Sans Bold"/>
              <a:cs typeface="TH SarabunPSK" panose="020B0500040200020003" pitchFamily="34" charset="-34"/>
              <a:sym typeface="Open Sans Bold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0ED3CEC-2295-9450-D36C-B2F14F20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434A8C9C-8384-298E-9570-F08251959EE9}"/>
              </a:ext>
            </a:extLst>
          </p:cNvPr>
          <p:cNvSpPr txBox="1"/>
          <p:nvPr/>
        </p:nvSpPr>
        <p:spPr>
          <a:xfrm>
            <a:off x="5181600" y="5075194"/>
            <a:ext cx="7274204" cy="88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0"/>
              </a:lnSpc>
            </a:pPr>
            <a:endParaRPr lang="en-US" sz="6000" b="1" spc="8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Open Sauce Semi-Bold"/>
              <a:cs typeface="TH SarabunPSK" panose="020B0500040200020003" pitchFamily="34" charset="-34"/>
              <a:sym typeface="Open Sauce Semi-Bold"/>
            </a:endParaRPr>
          </a:p>
          <a:p>
            <a:pPr algn="l">
              <a:lnSpc>
                <a:spcPts val="2970"/>
              </a:lnSpc>
            </a:pPr>
            <a:r>
              <a:rPr lang="th-TH" sz="6000" b="1" spc="8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uce Semi-Bold"/>
                <a:cs typeface="TH SarabunPSK" panose="020B0500040200020003" pitchFamily="34" charset="-34"/>
                <a:sym typeface="Open Sauce Semi-Bold"/>
              </a:rPr>
              <a:t>อำเภอสิรินธร จังหวัดอุบลราชธานี</a:t>
            </a:r>
            <a:endParaRPr lang="en-US" sz="6000" b="1" spc="8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Open Sauce Semi-Bold"/>
              <a:cs typeface="TH SarabunPSK" panose="020B0500040200020003" pitchFamily="34" charset="-34"/>
              <a:sym typeface="Open Sauce Semi-Bold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0575411-7164-D967-AADC-FC5660BF0471}"/>
              </a:ext>
            </a:extLst>
          </p:cNvPr>
          <p:cNvSpPr/>
          <p:nvPr/>
        </p:nvSpPr>
        <p:spPr>
          <a:xfrm rot="-10800000" flipH="1" flipV="1">
            <a:off x="29980" y="8057092"/>
            <a:ext cx="18258020" cy="3289460"/>
          </a:xfrm>
          <a:custGeom>
            <a:avLst/>
            <a:gdLst/>
            <a:ahLst/>
            <a:cxnLst/>
            <a:rect l="l" t="t" r="r" b="b"/>
            <a:pathLst>
              <a:path w="22050785" h="5831071">
                <a:moveTo>
                  <a:pt x="22050785" y="5831071"/>
                </a:moveTo>
                <a:lnTo>
                  <a:pt x="0" y="5831071"/>
                </a:lnTo>
                <a:lnTo>
                  <a:pt x="0" y="0"/>
                </a:lnTo>
                <a:lnTo>
                  <a:pt x="22050785" y="0"/>
                </a:lnTo>
                <a:lnTo>
                  <a:pt x="22050785" y="5831071"/>
                </a:lnTo>
                <a:close/>
              </a:path>
            </a:pathLst>
          </a:custGeom>
          <a:blipFill>
            <a:blip r:embed="rId5">
              <a:alphaModFix amt="54000"/>
            </a:blip>
            <a:stretch>
              <a:fillRect t="-106" b="-106"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89A53A20-9867-2254-E8B9-A6EE1E06FB79}"/>
              </a:ext>
            </a:extLst>
          </p:cNvPr>
          <p:cNvSpPr/>
          <p:nvPr/>
        </p:nvSpPr>
        <p:spPr>
          <a:xfrm rot="-394107" flipH="1">
            <a:off x="6603378" y="6178533"/>
            <a:ext cx="3750855" cy="3757117"/>
          </a:xfrm>
          <a:custGeom>
            <a:avLst/>
            <a:gdLst/>
            <a:ahLst/>
            <a:cxnLst/>
            <a:rect l="l" t="t" r="r" b="b"/>
            <a:pathLst>
              <a:path w="3750855" h="3757117">
                <a:moveTo>
                  <a:pt x="3750855" y="0"/>
                </a:moveTo>
                <a:lnTo>
                  <a:pt x="0" y="0"/>
                </a:lnTo>
                <a:lnTo>
                  <a:pt x="0" y="3757117"/>
                </a:lnTo>
                <a:lnTo>
                  <a:pt x="3750855" y="3757117"/>
                </a:lnTo>
                <a:lnTo>
                  <a:pt x="375085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EA16E-279A-AB4F-9236-E62726A2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A795E1A0-0BE0-23B6-5BA6-CA030D63966A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85AEED13-00F5-4EE2-E1B9-FF3B9B652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376831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B952FC07-6EC1-681F-FE16-C204875E9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77758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14.71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74.49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44.71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97.98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32.04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1,427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55.29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42161F8-9D6B-22A6-7639-3984F13808FC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3-5 ปี เคลือบ/ทา ฟลูออไรด์เฉพาะที่ เฉพาะเขตรับผิดชอบ (คน) (ร้อยละ 30)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D1D54CA5-6B47-6CEB-AD00-0F9B53629562}"/>
              </a:ext>
            </a:extLst>
          </p:cNvPr>
          <p:cNvCxnSpPr>
            <a:cxnSpLocks/>
          </p:cNvCxnSpPr>
          <p:nvPr/>
        </p:nvCxnSpPr>
        <p:spPr>
          <a:xfrm>
            <a:off x="1295400" y="7048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AC9134C-DE05-0149-6824-CB9843E7EB03}"/>
              </a:ext>
            </a:extLst>
          </p:cNvPr>
          <p:cNvSpPr txBox="1"/>
          <p:nvPr/>
        </p:nvSpPr>
        <p:spPr>
          <a:xfrm>
            <a:off x="13041576" y="9027534"/>
            <a:ext cx="4332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17.9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792619A4-7F7D-BB07-DDEF-908E9F6CFD33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2BD2C8C-B888-8FE9-4357-AFFE0BAC036F}"/>
              </a:ext>
            </a:extLst>
          </p:cNvPr>
          <p:cNvSpPr txBox="1"/>
          <p:nvPr/>
        </p:nvSpPr>
        <p:spPr>
          <a:xfrm>
            <a:off x="381000" y="6619845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30</a:t>
            </a:r>
          </a:p>
        </p:txBody>
      </p:sp>
    </p:spTree>
    <p:extLst>
      <p:ext uri="{BB962C8B-B14F-4D97-AF65-F5344CB8AC3E}">
        <p14:creationId xmlns:p14="http://schemas.microsoft.com/office/powerpoint/2010/main" val="296560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0CB45-FFC2-4D72-32D5-1B0C08A53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14B45F9-2A5E-2287-651A-33ABC7BBF4DE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9E4E4C72-271F-CCB6-6329-EFB8DF5A9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612479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9B6676F2-9304-2DDD-D6C4-82D63D130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0916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13.27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44.48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48.67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11.44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87.77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11.27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8.7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3,869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1,440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37.22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14882E3-4CE9-AB6B-9E4B-57926598779B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6-12 ปี ได้รับบริการทันตกรรม (คน) (ร้อยละ 20)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49B84936-399C-FE21-9286-054A2AEEF82B}"/>
              </a:ext>
            </a:extLst>
          </p:cNvPr>
          <p:cNvCxnSpPr>
            <a:cxnSpLocks/>
          </p:cNvCxnSpPr>
          <p:nvPr/>
        </p:nvCxnSpPr>
        <p:spPr>
          <a:xfrm>
            <a:off x="1295400" y="76581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DD462F05-24E6-C72E-7047-0D92C291F04A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17.13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CD3D310-273E-8360-34D2-9464DC5BD7D0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7DD8B810-24DF-818E-24DD-14CFBB050C77}"/>
              </a:ext>
            </a:extLst>
          </p:cNvPr>
          <p:cNvSpPr txBox="1"/>
          <p:nvPr/>
        </p:nvSpPr>
        <p:spPr>
          <a:xfrm>
            <a:off x="158230" y="7143690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20</a:t>
            </a:r>
          </a:p>
        </p:txBody>
      </p:sp>
    </p:spTree>
    <p:extLst>
      <p:ext uri="{BB962C8B-B14F-4D97-AF65-F5344CB8AC3E}">
        <p14:creationId xmlns:p14="http://schemas.microsoft.com/office/powerpoint/2010/main" val="396501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371A4-D559-645F-7D3E-43370FDE6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A03A30A7-AED1-CAB0-6456-9D1360D79288}"/>
              </a:ext>
            </a:extLst>
          </p:cNvPr>
          <p:cNvSpPr/>
          <p:nvPr/>
        </p:nvSpPr>
        <p:spPr>
          <a:xfrm>
            <a:off x="0" y="-1"/>
            <a:ext cx="18288000" cy="13334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6C2A598E-BC93-6CDD-B414-1779D4C08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494088"/>
              </p:ext>
            </p:extLst>
          </p:nvPr>
        </p:nvGraphicFramePr>
        <p:xfrm>
          <a:off x="381000" y="1333498"/>
          <a:ext cx="9677399" cy="838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1874EDB-E95C-E358-EBDF-251A1A62338A}"/>
              </a:ext>
            </a:extLst>
          </p:cNvPr>
          <p:cNvSpPr txBox="1"/>
          <p:nvPr/>
        </p:nvSpPr>
        <p:spPr>
          <a:xfrm>
            <a:off x="170521" y="45005"/>
            <a:ext cx="1814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6.เด็กอายุ 6 ปี ถึง 6 ปี 11เดือน 29 วัน และอายุ 12 ปี ถึง 12 ปี 11 เดือน 29 วัน ในเขตพื้นที่รับผิดชอบ ได้รับการตรวจสุขภาพช่องปากและ ได้รับการเคลือบหลุมร่องฟันกรามแท้ ซี่ที่ 1 และ 2 (คน) มากกว่าหรือเท่ากับ ร้อยละ10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0F1B81CB-209A-66CC-4C89-6050969A98BB}"/>
              </a:ext>
            </a:extLst>
          </p:cNvPr>
          <p:cNvCxnSpPr>
            <a:cxnSpLocks/>
          </p:cNvCxnSpPr>
          <p:nvPr/>
        </p:nvCxnSpPr>
        <p:spPr>
          <a:xfrm>
            <a:off x="990599" y="8039100"/>
            <a:ext cx="9067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DF38AF98-4012-988A-BAB9-6A3CB4E92EE2}"/>
              </a:ext>
            </a:extLst>
          </p:cNvPr>
          <p:cNvSpPr txBox="1"/>
          <p:nvPr/>
        </p:nvSpPr>
        <p:spPr>
          <a:xfrm>
            <a:off x="13041576" y="9027534"/>
            <a:ext cx="440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17.12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(6ปี)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0CA68DC2-9036-BEA3-76AB-646091C31808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4162D22-2446-7F5F-9FEC-78BA7BB3E58C}"/>
              </a:ext>
            </a:extLst>
          </p:cNvPr>
          <p:cNvSpPr txBox="1"/>
          <p:nvPr/>
        </p:nvSpPr>
        <p:spPr>
          <a:xfrm>
            <a:off x="0" y="7638988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10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BD106590-6C40-71AE-3CF1-288AEE3C5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40244"/>
              </p:ext>
            </p:extLst>
          </p:nvPr>
        </p:nvGraphicFramePr>
        <p:xfrm>
          <a:off x="10363200" y="1435100"/>
          <a:ext cx="7543800" cy="736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86">
                  <a:extLst>
                    <a:ext uri="{9D8B030D-6E8A-4147-A177-3AD203B41FA5}">
                      <a16:colId xmlns:a16="http://schemas.microsoft.com/office/drawing/2014/main" val="1750390630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3340802295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60342355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2019218674"/>
                    </a:ext>
                  </a:extLst>
                </a:gridCol>
                <a:gridCol w="1086790">
                  <a:extLst>
                    <a:ext uri="{9D8B030D-6E8A-4147-A177-3AD203B41FA5}">
                      <a16:colId xmlns:a16="http://schemas.microsoft.com/office/drawing/2014/main" val="1142079606"/>
                    </a:ext>
                  </a:extLst>
                </a:gridCol>
                <a:gridCol w="1068580">
                  <a:extLst>
                    <a:ext uri="{9D8B030D-6E8A-4147-A177-3AD203B41FA5}">
                      <a16:colId xmlns:a16="http://schemas.microsoft.com/office/drawing/2014/main" val="3294286077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459019661"/>
                    </a:ext>
                  </a:extLst>
                </a:gridCol>
              </a:tblGrid>
              <a:tr h="625940">
                <a:tc>
                  <a:txBody>
                    <a:bodyPr/>
                    <a:lstStyle/>
                    <a:p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 อายุ 6 ปี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เด็กอายุ 12 ปี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679122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71543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1.68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42355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94.44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63224"/>
                  </a:ext>
                </a:extLst>
              </a:tr>
              <a:tr h="857432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63363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02015"/>
                  </a:ext>
                </a:extLst>
              </a:tr>
              <a:tr h="75052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3.23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1682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13575"/>
                  </a:ext>
                </a:extLst>
              </a:tr>
              <a:tr h="750523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4.4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4643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272367"/>
                  </a:ext>
                </a:extLst>
              </a:tr>
              <a:tr h="6259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25.27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21094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8BA23E7-F37F-9777-3A6C-918027A42441}"/>
              </a:ext>
            </a:extLst>
          </p:cNvPr>
          <p:cNvSpPr txBox="1"/>
          <p:nvPr/>
        </p:nvSpPr>
        <p:spPr>
          <a:xfrm>
            <a:off x="1590644" y="1378502"/>
            <a:ext cx="7867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ผลงานเด็กอายุ 12 ปี ไม่มีข้อให้ติดตามข้อมูลใน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 ใน</a:t>
            </a:r>
            <a:r>
              <a:rPr lang="en-US" sz="3200" dirty="0">
                <a:solidFill>
                  <a:srgbClr val="0000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OHDC Dashboard › OHDC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DashboardPH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ไม่พบข้อมูล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319162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C527-4506-7A4E-0437-932B6E8DB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2B8E0071-926F-F786-D0E1-85DD0C5483D6}"/>
              </a:ext>
            </a:extLst>
          </p:cNvPr>
          <p:cNvSpPr/>
          <p:nvPr/>
        </p:nvSpPr>
        <p:spPr>
          <a:xfrm>
            <a:off x="0" y="0"/>
            <a:ext cx="18288000" cy="982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41050134-1018-FAD0-0CE0-AE660AA26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130849"/>
              </p:ext>
            </p:extLst>
          </p:nvPr>
        </p:nvGraphicFramePr>
        <p:xfrm>
          <a:off x="381000" y="1257300"/>
          <a:ext cx="11822376" cy="861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58F814B-F426-3845-5CCB-5F8A7F29E304}"/>
              </a:ext>
            </a:extLst>
          </p:cNvPr>
          <p:cNvSpPr txBox="1"/>
          <p:nvPr/>
        </p:nvSpPr>
        <p:spPr>
          <a:xfrm>
            <a:off x="170521" y="45005"/>
            <a:ext cx="1814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7.เด็กอายุ 12 ปี ปราศจากฟันแท้ผุ (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caries free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ร้อยละ 30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B9A4D814-AE74-287F-A6FF-27DB5CBF9EE8}"/>
              </a:ext>
            </a:extLst>
          </p:cNvPr>
          <p:cNvSpPr txBox="1"/>
          <p:nvPr/>
        </p:nvSpPr>
        <p:spPr>
          <a:xfrm>
            <a:off x="13411200" y="915927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 18.7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41999914-F5B3-E3A1-9BE2-7A405806CC25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9106D56-90D4-B519-ECC4-FEFA68BBB640}"/>
              </a:ext>
            </a:extLst>
          </p:cNvPr>
          <p:cNvSpPr txBox="1"/>
          <p:nvPr/>
        </p:nvSpPr>
        <p:spPr>
          <a:xfrm>
            <a:off x="393290" y="9636328"/>
            <a:ext cx="234309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ผลตรวจ ผ่านเกณฑ์ร้อยละ *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3A17C554-51E3-2F07-9C2D-FC36F78CC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11021"/>
              </p:ext>
            </p:extLst>
          </p:nvPr>
        </p:nvGraphicFramePr>
        <p:xfrm>
          <a:off x="12173882" y="1171339"/>
          <a:ext cx="6114118" cy="765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50">
                  <a:extLst>
                    <a:ext uri="{9D8B030D-6E8A-4147-A177-3AD203B41FA5}">
                      <a16:colId xmlns:a16="http://schemas.microsoft.com/office/drawing/2014/main" val="685458710"/>
                    </a:ext>
                  </a:extLst>
                </a:gridCol>
                <a:gridCol w="885088">
                  <a:extLst>
                    <a:ext uri="{9D8B030D-6E8A-4147-A177-3AD203B41FA5}">
                      <a16:colId xmlns:a16="http://schemas.microsoft.com/office/drawing/2014/main" val="2317789384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3990785896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1940356945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3320107271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1691975861"/>
                    </a:ext>
                  </a:extLst>
                </a:gridCol>
              </a:tblGrid>
              <a:tr h="130168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</a:t>
                      </a:r>
                    </a:p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Caris free 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Caris free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59022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2.99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19835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27.52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66.67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20732"/>
                  </a:ext>
                </a:extLst>
              </a:tr>
              <a:tr h="870355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69.75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93.98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82085"/>
                  </a:ext>
                </a:extLst>
              </a:tr>
              <a:tr h="5305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88403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12.12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77920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44819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6.82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82380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17.07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81611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29.89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87.42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00055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99921E12-0C2C-C448-6272-64A1C396DB41}"/>
              </a:ext>
            </a:extLst>
          </p:cNvPr>
          <p:cNvCxnSpPr>
            <a:cxnSpLocks/>
          </p:cNvCxnSpPr>
          <p:nvPr/>
        </p:nvCxnSpPr>
        <p:spPr>
          <a:xfrm>
            <a:off x="697176" y="71247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1FEFBA5-A53D-752A-73B1-B3C8B6038711}"/>
              </a:ext>
            </a:extLst>
          </p:cNvPr>
          <p:cNvSpPr txBox="1"/>
          <p:nvPr/>
        </p:nvSpPr>
        <p:spPr>
          <a:xfrm>
            <a:off x="464934" y="6676970"/>
            <a:ext cx="2616296" cy="4047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Caries free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30</a:t>
            </a:r>
          </a:p>
        </p:txBody>
      </p:sp>
    </p:spTree>
    <p:extLst>
      <p:ext uri="{BB962C8B-B14F-4D97-AF65-F5344CB8AC3E}">
        <p14:creationId xmlns:p14="http://schemas.microsoft.com/office/powerpoint/2010/main" val="35851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00C18-C751-02AD-C229-A2605D8DD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ECF31B7B-6E84-0771-4555-0C3B7EB08DA1}"/>
              </a:ext>
            </a:extLst>
          </p:cNvPr>
          <p:cNvSpPr/>
          <p:nvPr/>
        </p:nvSpPr>
        <p:spPr>
          <a:xfrm>
            <a:off x="0" y="0"/>
            <a:ext cx="18288000" cy="982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D52DC902-BEE6-3E5C-38E5-47AF2F0F2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521535"/>
              </p:ext>
            </p:extLst>
          </p:nvPr>
        </p:nvGraphicFramePr>
        <p:xfrm>
          <a:off x="381000" y="1257300"/>
          <a:ext cx="13335000" cy="861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78E0495-1D5F-EE3B-EB5A-3EA7CFE6B2F5}"/>
              </a:ext>
            </a:extLst>
          </p:cNvPr>
          <p:cNvSpPr txBox="1"/>
          <p:nvPr/>
        </p:nvSpPr>
        <p:spPr>
          <a:xfrm>
            <a:off x="170521" y="45005"/>
            <a:ext cx="1814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8. เด็ก 0-12 ปี มีฟันดีไม่มีผุ (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Cavity free) 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30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3DD5FCDB-1891-C614-4D38-49AB958B7A82}"/>
              </a:ext>
            </a:extLst>
          </p:cNvPr>
          <p:cNvSpPr txBox="1"/>
          <p:nvPr/>
        </p:nvSpPr>
        <p:spPr>
          <a:xfrm>
            <a:off x="13182600" y="9159274"/>
            <a:ext cx="4255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600" dirty="0">
                <a:hlinkClick r:id="" action="ppaction://noaction"/>
              </a:rPr>
              <a:t>OHDC Dashboard › OHDC </a:t>
            </a:r>
            <a:r>
              <a:rPr lang="en-US" sz="1600" dirty="0" err="1">
                <a:hlinkClick r:id="" action="ppaction://noaction"/>
              </a:rPr>
              <a:t>DashboardPH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D5E98D4-8343-BD84-123F-09129D039E66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3347BCE-525C-149B-79D5-25C2AFBDF861}"/>
              </a:ext>
            </a:extLst>
          </p:cNvPr>
          <p:cNvSpPr txBox="1"/>
          <p:nvPr/>
        </p:nvSpPr>
        <p:spPr>
          <a:xfrm>
            <a:off x="79572" y="9850488"/>
            <a:ext cx="234309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ผลตรวจ ผ่านเกณฑ์ร้อยละ *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E063C70D-16FC-146B-ADF6-772F941D8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275324"/>
              </p:ext>
            </p:extLst>
          </p:nvPr>
        </p:nvGraphicFramePr>
        <p:xfrm>
          <a:off x="14859000" y="1171338"/>
          <a:ext cx="2964066" cy="781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420">
                  <a:extLst>
                    <a:ext uri="{9D8B030D-6E8A-4147-A177-3AD203B41FA5}">
                      <a16:colId xmlns:a16="http://schemas.microsoft.com/office/drawing/2014/main" val="685458710"/>
                    </a:ext>
                  </a:extLst>
                </a:gridCol>
                <a:gridCol w="1390646">
                  <a:extLst>
                    <a:ext uri="{9D8B030D-6E8A-4147-A177-3AD203B41FA5}">
                      <a16:colId xmlns:a16="http://schemas.microsoft.com/office/drawing/2014/main" val="1940356945"/>
                    </a:ext>
                  </a:extLst>
                </a:gridCol>
              </a:tblGrid>
              <a:tr h="13297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59022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19835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20732"/>
                  </a:ext>
                </a:extLst>
              </a:tr>
              <a:tr h="889126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82085"/>
                  </a:ext>
                </a:extLst>
              </a:tr>
              <a:tr h="44370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88403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77920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44819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82380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81611"/>
                  </a:ext>
                </a:extLst>
              </a:tr>
              <a:tr h="736687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85.82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00055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6F8B0DFB-9800-AFB7-CE74-B315C3434ACB}"/>
              </a:ext>
            </a:extLst>
          </p:cNvPr>
          <p:cNvCxnSpPr>
            <a:cxnSpLocks/>
          </p:cNvCxnSpPr>
          <p:nvPr/>
        </p:nvCxnSpPr>
        <p:spPr>
          <a:xfrm>
            <a:off x="2209800" y="70682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4E4BE2F-820C-3498-519B-D59C184BBB42}"/>
              </a:ext>
            </a:extLst>
          </p:cNvPr>
          <p:cNvSpPr txBox="1"/>
          <p:nvPr/>
        </p:nvSpPr>
        <p:spPr>
          <a:xfrm>
            <a:off x="464934" y="6676970"/>
            <a:ext cx="2616296" cy="4047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Caries free 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30</a:t>
            </a:r>
          </a:p>
        </p:txBody>
      </p:sp>
    </p:spTree>
    <p:extLst>
      <p:ext uri="{BB962C8B-B14F-4D97-AF65-F5344CB8AC3E}">
        <p14:creationId xmlns:p14="http://schemas.microsoft.com/office/powerpoint/2010/main" val="278712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AFDC9-C510-CBF1-D3CD-468671BF3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C37C7DED-B87F-FE35-7B37-03017B5B461D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99270C3E-D943-42BD-D451-D4D57F52D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681341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A291CC24-141A-EED7-C1A1-1CAE9B1CB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094292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54.93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32.88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1,443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54.02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97.87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1,118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5.1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80.75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7,353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3,747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50.96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E3AC5DF-83F4-956F-7DA2-57CF5F301A21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ร้อยละของผู้สูงอายุได้รับบริการส่งเสริมป้องกันทางทันตกรรม ร้อยละ 40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75633DD8-61DD-0F33-7850-0A02AF71A9C6}"/>
              </a:ext>
            </a:extLst>
          </p:cNvPr>
          <p:cNvCxnSpPr>
            <a:cxnSpLocks/>
          </p:cNvCxnSpPr>
          <p:nvPr/>
        </p:nvCxnSpPr>
        <p:spPr>
          <a:xfrm>
            <a:off x="1295400" y="65913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64A6C8DB-BADF-0F80-6013-D8BD677596C7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10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7FAB3612-4B90-F9BB-E283-873747BF265E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DDCA608-0B54-892A-B164-0F8693D18A9D}"/>
              </a:ext>
            </a:extLst>
          </p:cNvPr>
          <p:cNvSpPr txBox="1"/>
          <p:nvPr/>
        </p:nvSpPr>
        <p:spPr>
          <a:xfrm>
            <a:off x="64824" y="6080636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40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AC0D1C2-98C0-2C02-12CD-A374F2A216A2}"/>
              </a:ext>
            </a:extLst>
          </p:cNvPr>
          <p:cNvSpPr txBox="1"/>
          <p:nvPr/>
        </p:nvSpPr>
        <p:spPr>
          <a:xfrm>
            <a:off x="762000" y="1048163"/>
            <a:ext cx="15681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ไม่มีข้อมูลในระบบ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OHDC 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แต่หากเปรียบเทียบ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ข้อ</a:t>
            </a: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</a:t>
            </a: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OHSP </a:t>
            </a: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 (ร้อยละ) การใช้บริการ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P&amp;P </a:t>
            </a: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ในกลุ่มผู้สูงอายุ เฉพาะเขตรับผิดชอบ (คน) (ใช้แบบความครอบคลุม) 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จะพบข้อมูล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91946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D83A-98F7-CEBB-08DE-651563889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002E5CC2-5E30-FFC7-867B-DDACB3FFA6C4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C1AF7853-2745-760D-D3BA-38F3F9C4A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913388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ED9D382E-2ABB-D624-29A2-9DBD3F3F6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99176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44.95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96.97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91.65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98.46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45.53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4,961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2,777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55.98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91A8EC9-A475-1DE1-3F35-DE96E1E781D2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กลุ่มก่อนวัยสูงอายุ ได้รับการคัดกรองรอยโรคเสี่ยงมะเร็งในช่องปาก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PMDs (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คน) (ร้อยละ 25)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44A92F95-9F13-A663-3B91-B919CB636830}"/>
              </a:ext>
            </a:extLst>
          </p:cNvPr>
          <p:cNvCxnSpPr>
            <a:cxnSpLocks/>
          </p:cNvCxnSpPr>
          <p:nvPr/>
        </p:nvCxnSpPr>
        <p:spPr>
          <a:xfrm>
            <a:off x="1295400" y="7153245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F6DF4D5-C989-4889-A06B-CA471C69E5CA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17.21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830129BF-0CB4-76F0-090C-60B2E5605B99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374A3D0-626A-71E9-948D-1F46DDCAA71E}"/>
              </a:ext>
            </a:extLst>
          </p:cNvPr>
          <p:cNvSpPr txBox="1"/>
          <p:nvPr/>
        </p:nvSpPr>
        <p:spPr>
          <a:xfrm>
            <a:off x="64824" y="6753135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25</a:t>
            </a:r>
          </a:p>
        </p:txBody>
      </p:sp>
    </p:spTree>
    <p:extLst>
      <p:ext uri="{BB962C8B-B14F-4D97-AF65-F5344CB8AC3E}">
        <p14:creationId xmlns:p14="http://schemas.microsoft.com/office/powerpoint/2010/main" val="89411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7B88A-0357-0442-C991-A67F0D505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624745A2-5AF4-F847-E9BB-434840A9DFC5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957662E6-74C2-2E43-E254-4E6530858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448982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3E54A088-95C2-8A96-EA0B-55DADA5B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19887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67.74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67.39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73.33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30.45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FE63AE9-1A3A-93EA-69F8-0C4E6F94617C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ร้อยละผู้สูงอายุ ที่ติดบ้าน ติดเตียงได้รับการตรวจช่องปาก ร้อยละ 40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39FC03DA-C3CF-B5F2-B4C3-DA06164A3BC8}"/>
              </a:ext>
            </a:extLst>
          </p:cNvPr>
          <p:cNvCxnSpPr>
            <a:cxnSpLocks/>
          </p:cNvCxnSpPr>
          <p:nvPr/>
        </p:nvCxnSpPr>
        <p:spPr>
          <a:xfrm>
            <a:off x="1295400" y="65913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6EA8FD2-6ED9-DEB6-88AB-4C66C702637B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17.26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60AE0973-AB18-6BB2-B411-ACCCA3244499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D5035E2-816D-1B92-098E-91BD15A679EB}"/>
              </a:ext>
            </a:extLst>
          </p:cNvPr>
          <p:cNvSpPr txBox="1"/>
          <p:nvPr/>
        </p:nvSpPr>
        <p:spPr>
          <a:xfrm>
            <a:off x="31955" y="6067117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40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9C3D881-96FE-FB52-A26A-EF287E3D2848}"/>
              </a:ext>
            </a:extLst>
          </p:cNvPr>
          <p:cNvSpPr txBox="1"/>
          <p:nvPr/>
        </p:nvSpPr>
        <p:spPr>
          <a:xfrm>
            <a:off x="4191000" y="1228973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**เป้าหมายจะอิงกับการวินิจฉัยถึงจะมีข้อมูลปรากฏ</a:t>
            </a:r>
          </a:p>
        </p:txBody>
      </p:sp>
    </p:spTree>
    <p:extLst>
      <p:ext uri="{BB962C8B-B14F-4D97-AF65-F5344CB8AC3E}">
        <p14:creationId xmlns:p14="http://schemas.microsoft.com/office/powerpoint/2010/main" val="3547490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DB46F-54AB-3460-F454-89B1EF49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8E160386-3C59-1B25-D0F6-343D4DD1D766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87056B16-6BB3-9C55-E9F4-478119184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456691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C179B3AB-5983-F891-10F0-A2C65CCAB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34067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22.75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5.56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42.86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56.25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1,497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55.1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51C4F25-0F41-9796-FDBA-2F71DE49158E}"/>
              </a:ext>
            </a:extLst>
          </p:cNvPr>
          <p:cNvSpPr txBox="1"/>
          <p:nvPr/>
        </p:nvSpPr>
        <p:spPr>
          <a:xfrm>
            <a:off x="170521" y="45005"/>
            <a:ext cx="1814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12.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ร้อยละของผู้สูงอายุ ที่มีฟันหลัง (แท้หรือเทียม) ใช้งานที่เหมาะสม (ไม่น้อยกว่า 4 คู่สบ) ร้อยละ 35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7584DDC0-1FCA-94C8-0ADF-7CB7F9E7FD87}"/>
              </a:ext>
            </a:extLst>
          </p:cNvPr>
          <p:cNvCxnSpPr>
            <a:cxnSpLocks/>
          </p:cNvCxnSpPr>
          <p:nvPr/>
        </p:nvCxnSpPr>
        <p:spPr>
          <a:xfrm>
            <a:off x="1295400" y="7048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78E437B8-D9BE-3A2E-0712-D42839C18225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18.12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A4971B2-4FBE-EC70-3AE7-225D07A08F3C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CD1AC01-B7D8-0B85-8D15-3AFCF1380775}"/>
              </a:ext>
            </a:extLst>
          </p:cNvPr>
          <p:cNvSpPr txBox="1"/>
          <p:nvPr/>
        </p:nvSpPr>
        <p:spPr>
          <a:xfrm>
            <a:off x="-24581" y="6659451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35</a:t>
            </a:r>
          </a:p>
        </p:txBody>
      </p:sp>
    </p:spTree>
    <p:extLst>
      <p:ext uri="{BB962C8B-B14F-4D97-AF65-F5344CB8AC3E}">
        <p14:creationId xmlns:p14="http://schemas.microsoft.com/office/powerpoint/2010/main" val="226890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9F15-F451-3E7C-ED07-9B3F9E387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92E2667E-98A4-7F46-B016-6008A27FB3C0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A6A48043-8BA4-2760-33EE-44A9E3BB1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376518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972FB316-21DF-3366-816A-76577A78E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19761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ไม่นับเป็นเป้าหมาย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ไม่นับเป็นเป้าหมาย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DBA1896-B0A0-C58D-8571-C8C6D2A6A3CD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13.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 78-80,90 ปีฟันดี ตามเกณฑ์ (ทุกแห่ง)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DD8A82C8-704F-1167-9C58-293DE418D20B}"/>
              </a:ext>
            </a:extLst>
          </p:cNvPr>
          <p:cNvCxnSpPr>
            <a:cxnSpLocks/>
          </p:cNvCxnSpPr>
          <p:nvPr/>
        </p:nvCxnSpPr>
        <p:spPr>
          <a:xfrm>
            <a:off x="1535376" y="3238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8114DA6F-1120-88A3-8744-3968A802B120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B6BF4B74-D936-991A-A9A3-6BEB161CB185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A9D261E-0FE8-E4B4-3959-FEADFD0CD121}"/>
              </a:ext>
            </a:extLst>
          </p:cNvPr>
          <p:cNvSpPr txBox="1"/>
          <p:nvPr/>
        </p:nvSpPr>
        <p:spPr>
          <a:xfrm>
            <a:off x="13784526" y="9027534"/>
            <a:ext cx="254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ส่งเป็น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one page 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9486734-55AA-902E-5474-A272748F711F}"/>
              </a:ext>
            </a:extLst>
          </p:cNvPr>
          <p:cNvSpPr txBox="1"/>
          <p:nvPr/>
        </p:nvSpPr>
        <p:spPr>
          <a:xfrm>
            <a:off x="4800600" y="150117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เป้าหมายที่มีทันตาทั้งหมด รพ.สต. 5 แห่ง รพ. 1 แห่ง</a:t>
            </a:r>
          </a:p>
        </p:txBody>
      </p:sp>
    </p:spTree>
    <p:extLst>
      <p:ext uri="{BB962C8B-B14F-4D97-AF65-F5344CB8AC3E}">
        <p14:creationId xmlns:p14="http://schemas.microsoft.com/office/powerpoint/2010/main" val="37268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47A00-A86B-B8AE-9B7C-9D1059EF3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494E1276-86F3-C7F2-8BA8-54731DEB451D}"/>
              </a:ext>
            </a:extLst>
          </p:cNvPr>
          <p:cNvSpPr/>
          <p:nvPr/>
        </p:nvSpPr>
        <p:spPr>
          <a:xfrm>
            <a:off x="29980" y="-152400"/>
            <a:ext cx="18317980" cy="10591800"/>
          </a:xfrm>
          <a:custGeom>
            <a:avLst/>
            <a:gdLst/>
            <a:ahLst/>
            <a:cxnLst/>
            <a:rect l="l" t="t" r="r" b="b"/>
            <a:pathLst>
              <a:path w="28028905" h="2038466">
                <a:moveTo>
                  <a:pt x="0" y="0"/>
                </a:moveTo>
                <a:lnTo>
                  <a:pt x="28028904" y="0"/>
                </a:lnTo>
                <a:lnTo>
                  <a:pt x="28028904" y="2038466"/>
                </a:lnTo>
                <a:lnTo>
                  <a:pt x="0" y="203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3A6C267-5B90-6A89-F408-3C575421E3F4}"/>
              </a:ext>
            </a:extLst>
          </p:cNvPr>
          <p:cNvSpPr txBox="1"/>
          <p:nvPr/>
        </p:nvSpPr>
        <p:spPr>
          <a:xfrm>
            <a:off x="3977730" y="3927750"/>
            <a:ext cx="1034786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h-TH" sz="6000" b="1" spc="8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uce Semi-Bold"/>
                <a:cs typeface="TH SarabunPSK" panose="020B0500040200020003" pitchFamily="34" charset="-34"/>
                <a:sym typeface="Open Sauce Semi-Bold"/>
              </a:rPr>
              <a:t>ระดับความสำเร็จในการบริหารจัดการ</a:t>
            </a:r>
          </a:p>
          <a:p>
            <a:pPr algn="ctr"/>
            <a:r>
              <a:rPr lang="th-TH" sz="6000" b="1" spc="8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uce Semi-Bold"/>
                <a:cs typeface="TH SarabunPSK" panose="020B0500040200020003" pitchFamily="34" charset="-34"/>
                <a:sym typeface="Open Sauce Semi-Bold"/>
              </a:rPr>
              <a:t>ด้านทันตสาธารณสุข</a:t>
            </a:r>
            <a:endParaRPr lang="en-US" sz="6000" b="1" spc="8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Open Sauce Semi-Bold"/>
              <a:cs typeface="TH SarabunPSK" panose="020B0500040200020003" pitchFamily="34" charset="-34"/>
              <a:sym typeface="Open Sauce Semi-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776F53E-4DFD-2A59-1DF0-1BF0B5A83F5E}"/>
              </a:ext>
            </a:extLst>
          </p:cNvPr>
          <p:cNvSpPr txBox="1"/>
          <p:nvPr/>
        </p:nvSpPr>
        <p:spPr>
          <a:xfrm>
            <a:off x="4876800" y="650189"/>
            <a:ext cx="9693990" cy="233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95"/>
              </a:lnSpc>
            </a:pPr>
            <a:r>
              <a:rPr lang="en-US" sz="9600" b="1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KPI RANKING </a:t>
            </a:r>
          </a:p>
          <a:p>
            <a:pPr algn="l">
              <a:lnSpc>
                <a:spcPts val="6506"/>
              </a:lnSpc>
            </a:pPr>
            <a:endParaRPr lang="en-US" sz="9600" b="1" spc="29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3CEDD25-7BCB-8680-71AE-3B43294B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4D83C78-BE3C-2F9E-3EDD-F8812B156A27}"/>
              </a:ext>
            </a:extLst>
          </p:cNvPr>
          <p:cNvSpPr/>
          <p:nvPr/>
        </p:nvSpPr>
        <p:spPr>
          <a:xfrm rot="-10800000" flipH="1" flipV="1">
            <a:off x="29980" y="8057092"/>
            <a:ext cx="18258020" cy="3289460"/>
          </a:xfrm>
          <a:custGeom>
            <a:avLst/>
            <a:gdLst/>
            <a:ahLst/>
            <a:cxnLst/>
            <a:rect l="l" t="t" r="r" b="b"/>
            <a:pathLst>
              <a:path w="22050785" h="5831071">
                <a:moveTo>
                  <a:pt x="22050785" y="5831071"/>
                </a:moveTo>
                <a:lnTo>
                  <a:pt x="0" y="5831071"/>
                </a:lnTo>
                <a:lnTo>
                  <a:pt x="0" y="0"/>
                </a:lnTo>
                <a:lnTo>
                  <a:pt x="22050785" y="0"/>
                </a:lnTo>
                <a:lnTo>
                  <a:pt x="22050785" y="5831071"/>
                </a:lnTo>
                <a:close/>
              </a:path>
            </a:pathLst>
          </a:custGeom>
          <a:blipFill>
            <a:blip r:embed="rId4">
              <a:alphaModFix amt="54000"/>
            </a:blip>
            <a:stretch>
              <a:fillRect t="-106" b="-106"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09F49788-5FC5-8760-F45A-2F5B5A0FB2A0}"/>
              </a:ext>
            </a:extLst>
          </p:cNvPr>
          <p:cNvSpPr/>
          <p:nvPr/>
        </p:nvSpPr>
        <p:spPr>
          <a:xfrm rot="-394107" flipH="1">
            <a:off x="6755778" y="6178532"/>
            <a:ext cx="3750855" cy="3757117"/>
          </a:xfrm>
          <a:custGeom>
            <a:avLst/>
            <a:gdLst/>
            <a:ahLst/>
            <a:cxnLst/>
            <a:rect l="l" t="t" r="r" b="b"/>
            <a:pathLst>
              <a:path w="3750855" h="3757117">
                <a:moveTo>
                  <a:pt x="3750855" y="0"/>
                </a:moveTo>
                <a:lnTo>
                  <a:pt x="0" y="0"/>
                </a:lnTo>
                <a:lnTo>
                  <a:pt x="0" y="3757117"/>
                </a:lnTo>
                <a:lnTo>
                  <a:pt x="3750855" y="3757117"/>
                </a:lnTo>
                <a:lnTo>
                  <a:pt x="375085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80622D0-91A6-7F6F-FC85-1E6640C1D689}"/>
              </a:ext>
            </a:extLst>
          </p:cNvPr>
          <p:cNvSpPr txBox="1"/>
          <p:nvPr/>
        </p:nvSpPr>
        <p:spPr>
          <a:xfrm>
            <a:off x="3977731" y="2349962"/>
            <a:ext cx="969399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5"/>
              </a:lnSpc>
            </a:pPr>
            <a:r>
              <a:rPr lang="en-US" sz="9600" b="1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R19</a:t>
            </a:r>
          </a:p>
        </p:txBody>
      </p:sp>
    </p:spTree>
    <p:extLst>
      <p:ext uri="{BB962C8B-B14F-4D97-AF65-F5344CB8AC3E}">
        <p14:creationId xmlns:p14="http://schemas.microsoft.com/office/powerpoint/2010/main" val="1963560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2E8F7-5C7A-CDEB-A57E-7A606366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B7E24F8B-71C8-713C-A3B1-1D2CD34AC2F7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B2C881B9-7BA9-57F5-FDDA-DF7D07EC5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95839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B2819FFB-8798-A0CE-4057-4DBFB0F7C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89358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ไม่นับเป็นเป้าหมาย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ไม่นับเป็นเป้าหมาย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CACE67E-4368-E0A4-81E0-8AEC236595FC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14.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ชมรมผู้สูงอายุต้นแบบด้านทันตสุขภาพ (ทุกแห่ง)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47F018EB-0F30-735D-BCD2-5D2266C46F6C}"/>
              </a:ext>
            </a:extLst>
          </p:cNvPr>
          <p:cNvCxnSpPr>
            <a:cxnSpLocks/>
          </p:cNvCxnSpPr>
          <p:nvPr/>
        </p:nvCxnSpPr>
        <p:spPr>
          <a:xfrm>
            <a:off x="1535376" y="3238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39D2FF80-7090-C3CF-F1B8-0E597DE94CFF}"/>
              </a:ext>
            </a:extLst>
          </p:cNvPr>
          <p:cNvSpPr txBox="1"/>
          <p:nvPr/>
        </p:nvSpPr>
        <p:spPr>
          <a:xfrm>
            <a:off x="13041576" y="9027534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17.26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0F6FAD23-5A9A-0FCF-70FF-7DC68648AE36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7386EB3-73C7-F8D1-08A2-34633908EDDF}"/>
              </a:ext>
            </a:extLst>
          </p:cNvPr>
          <p:cNvSpPr txBox="1"/>
          <p:nvPr/>
        </p:nvSpPr>
        <p:spPr>
          <a:xfrm>
            <a:off x="4354776" y="150117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เป้าหมายที่มีทันตาทั้งหมด รพ.สต. 5 แห่ง รพ. 1 แห่ง</a:t>
            </a:r>
          </a:p>
        </p:txBody>
      </p:sp>
    </p:spTree>
    <p:extLst>
      <p:ext uri="{BB962C8B-B14F-4D97-AF65-F5344CB8AC3E}">
        <p14:creationId xmlns:p14="http://schemas.microsoft.com/office/powerpoint/2010/main" val="3115308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1C9D7-C752-54F9-DDB8-2759EFB89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3025DF8A-631F-3693-F99A-0D67540CE63E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8C4462F2-E3E3-A6F8-6C5A-5D56AF923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241920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05D7DC99-A185-44B5-AF9C-8468C11B3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8603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57.71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21.89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99.65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32.62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97.67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6.44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10.69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3,321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1,271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38.27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CC44926-E800-7175-26BD-508AF13D68BE}"/>
              </a:ext>
            </a:extLst>
          </p:cNvPr>
          <p:cNvSpPr txBox="1"/>
          <p:nvPr/>
        </p:nvSpPr>
        <p:spPr>
          <a:xfrm>
            <a:off x="170521" y="45005"/>
            <a:ext cx="1814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15.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ร้อยละของผู้ป่วยเบาหวานได้รับคำแนะนำและรับการดูแลสภาวะปริทันต์ ร้อยละ 10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7C5EBEE0-8889-154F-B9A9-D7BA204E6154}"/>
              </a:ext>
            </a:extLst>
          </p:cNvPr>
          <p:cNvCxnSpPr>
            <a:cxnSpLocks/>
          </p:cNvCxnSpPr>
          <p:nvPr/>
        </p:nvCxnSpPr>
        <p:spPr>
          <a:xfrm>
            <a:off x="1110588" y="82677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EE9F206D-9FAE-9E52-D930-55E16D2D60FB}"/>
              </a:ext>
            </a:extLst>
          </p:cNvPr>
          <p:cNvSpPr txBox="1"/>
          <p:nvPr/>
        </p:nvSpPr>
        <p:spPr>
          <a:xfrm>
            <a:off x="13041576" y="9027534"/>
            <a:ext cx="4865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17.16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7F901DBD-751D-2C2E-68E3-DBF5B5D0B06D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181C879-CB37-A02A-71A4-B344F72A0C40}"/>
              </a:ext>
            </a:extLst>
          </p:cNvPr>
          <p:cNvSpPr txBox="1"/>
          <p:nvPr/>
        </p:nvSpPr>
        <p:spPr>
          <a:xfrm>
            <a:off x="609600" y="1257300"/>
            <a:ext cx="182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OHDC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ขึ้นว่าอยู่ระหว่างประมวลผล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https://lookerstudio.google.com/u/0/reporting/246e56b1-6020-40a6-aa7b-b81566d65696/page/p_qft0vrooyd</a:t>
            </a:r>
            <a:endParaRPr lang="th-TH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6E84598-49FF-F1E1-7A30-2FA5711283AD}"/>
              </a:ext>
            </a:extLst>
          </p:cNvPr>
          <p:cNvSpPr txBox="1"/>
          <p:nvPr/>
        </p:nvSpPr>
        <p:spPr>
          <a:xfrm>
            <a:off x="170521" y="7745968"/>
            <a:ext cx="1606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 ร้อยละ 10</a:t>
            </a:r>
          </a:p>
        </p:txBody>
      </p:sp>
    </p:spTree>
    <p:extLst>
      <p:ext uri="{BB962C8B-B14F-4D97-AF65-F5344CB8AC3E}">
        <p14:creationId xmlns:p14="http://schemas.microsoft.com/office/powerpoint/2010/main" val="76396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8DA12F10-19FE-2CDA-57EB-11603B007C63}"/>
              </a:ext>
            </a:extLst>
          </p:cNvPr>
          <p:cNvSpPr/>
          <p:nvPr/>
        </p:nvSpPr>
        <p:spPr>
          <a:xfrm>
            <a:off x="14748" y="-77796"/>
            <a:ext cx="18317980" cy="10591800"/>
          </a:xfrm>
          <a:custGeom>
            <a:avLst/>
            <a:gdLst/>
            <a:ahLst/>
            <a:cxnLst/>
            <a:rect l="l" t="t" r="r" b="b"/>
            <a:pathLst>
              <a:path w="28028905" h="2038466">
                <a:moveTo>
                  <a:pt x="0" y="0"/>
                </a:moveTo>
                <a:lnTo>
                  <a:pt x="28028904" y="0"/>
                </a:lnTo>
                <a:lnTo>
                  <a:pt x="28028904" y="2038466"/>
                </a:lnTo>
                <a:lnTo>
                  <a:pt x="0" y="203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4441739" y="694833"/>
            <a:ext cx="9404521" cy="8563467"/>
          </a:xfrm>
          <a:custGeom>
            <a:avLst/>
            <a:gdLst/>
            <a:ahLst/>
            <a:cxnLst/>
            <a:rect l="l" t="t" r="r" b="b"/>
            <a:pathLst>
              <a:path w="9404521" h="8563467">
                <a:moveTo>
                  <a:pt x="0" y="0"/>
                </a:moveTo>
                <a:lnTo>
                  <a:pt x="9404522" y="0"/>
                </a:lnTo>
                <a:lnTo>
                  <a:pt x="9404522" y="8563467"/>
                </a:lnTo>
                <a:lnTo>
                  <a:pt x="0" y="85634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359027">
            <a:off x="1390926" y="843741"/>
            <a:ext cx="2777225" cy="3742382"/>
          </a:xfrm>
          <a:custGeom>
            <a:avLst/>
            <a:gdLst/>
            <a:ahLst/>
            <a:cxnLst/>
            <a:rect l="l" t="t" r="r" b="b"/>
            <a:pathLst>
              <a:path w="2777225" h="3742382">
                <a:moveTo>
                  <a:pt x="0" y="0"/>
                </a:moveTo>
                <a:lnTo>
                  <a:pt x="2777225" y="0"/>
                </a:lnTo>
                <a:lnTo>
                  <a:pt x="2777225" y="3742382"/>
                </a:lnTo>
                <a:lnTo>
                  <a:pt x="0" y="37423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94107" flipH="1">
            <a:off x="13866800" y="5101782"/>
            <a:ext cx="3750855" cy="3757117"/>
          </a:xfrm>
          <a:custGeom>
            <a:avLst/>
            <a:gdLst/>
            <a:ahLst/>
            <a:cxnLst/>
            <a:rect l="l" t="t" r="r" b="b"/>
            <a:pathLst>
              <a:path w="3750855" h="3757117">
                <a:moveTo>
                  <a:pt x="3750855" y="0"/>
                </a:moveTo>
                <a:lnTo>
                  <a:pt x="0" y="0"/>
                </a:lnTo>
                <a:lnTo>
                  <a:pt x="0" y="3757117"/>
                </a:lnTo>
                <a:lnTo>
                  <a:pt x="3750855" y="3757117"/>
                </a:lnTo>
                <a:lnTo>
                  <a:pt x="375085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47430" flipH="1">
            <a:off x="15107748" y="1015875"/>
            <a:ext cx="2722411" cy="3708165"/>
          </a:xfrm>
          <a:custGeom>
            <a:avLst/>
            <a:gdLst/>
            <a:ahLst/>
            <a:cxnLst/>
            <a:rect l="l" t="t" r="r" b="b"/>
            <a:pathLst>
              <a:path w="2722411" h="3708165">
                <a:moveTo>
                  <a:pt x="2722411" y="0"/>
                </a:moveTo>
                <a:lnTo>
                  <a:pt x="0" y="0"/>
                </a:lnTo>
                <a:lnTo>
                  <a:pt x="0" y="3708164"/>
                </a:lnTo>
                <a:lnTo>
                  <a:pt x="2722411" y="3708164"/>
                </a:lnTo>
                <a:lnTo>
                  <a:pt x="27224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33103" y="8018510"/>
            <a:ext cx="2210343" cy="57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8"/>
              </a:lnSpc>
            </a:pPr>
            <a:r>
              <a:rPr lang="en-US" sz="3023" b="1" spc="90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Okay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58495" y="8018510"/>
            <a:ext cx="2277284" cy="57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8"/>
              </a:lnSpc>
            </a:pPr>
            <a:r>
              <a:rPr lang="en-US" sz="3023" b="1" spc="90">
                <a:solidFill>
                  <a:srgbClr val="FFFFFF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Got 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90863" y="3600588"/>
            <a:ext cx="4706274" cy="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4"/>
              </a:lnSpc>
            </a:pPr>
            <a:r>
              <a:rPr lang="en-US" sz="3284" spc="328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60819" y="4641820"/>
            <a:ext cx="8366361" cy="205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6"/>
              </a:lnSpc>
            </a:pPr>
            <a:r>
              <a:rPr lang="en-US" sz="4497" spc="13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 your dental</a:t>
            </a:r>
          </a:p>
          <a:p>
            <a:pPr algn="ctr">
              <a:lnSpc>
                <a:spcPts val="5396"/>
              </a:lnSpc>
            </a:pPr>
            <a:r>
              <a:rPr lang="en-US" sz="4497" spc="134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health, check your teeth every 6 months</a:t>
            </a:r>
          </a:p>
        </p:txBody>
      </p:sp>
      <p:sp>
        <p:nvSpPr>
          <p:cNvPr id="10" name="Freeform 10"/>
          <p:cNvSpPr/>
          <p:nvPr/>
        </p:nvSpPr>
        <p:spPr>
          <a:xfrm rot="361338">
            <a:off x="-57921" y="6065677"/>
            <a:ext cx="3608852" cy="4478410"/>
          </a:xfrm>
          <a:custGeom>
            <a:avLst/>
            <a:gdLst/>
            <a:ahLst/>
            <a:cxnLst/>
            <a:rect l="l" t="t" r="r" b="b"/>
            <a:pathLst>
              <a:path w="3608852" h="4478410">
                <a:moveTo>
                  <a:pt x="0" y="0"/>
                </a:moveTo>
                <a:lnTo>
                  <a:pt x="3608852" y="0"/>
                </a:lnTo>
                <a:lnTo>
                  <a:pt x="3608852" y="4478410"/>
                </a:lnTo>
                <a:lnTo>
                  <a:pt x="0" y="44784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C4D4-AEE8-5688-F797-7A82D5029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5D365415-DEF6-583D-E925-E55309300D42}"/>
              </a:ext>
            </a:extLst>
          </p:cNvPr>
          <p:cNvSpPr/>
          <p:nvPr/>
        </p:nvSpPr>
        <p:spPr>
          <a:xfrm>
            <a:off x="0" y="0"/>
            <a:ext cx="18288000" cy="982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4EA5F569-24E6-21BB-BD00-1A967F312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218160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5CA14989-DB19-375F-44F2-9A9FBA472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94221"/>
              </p:ext>
            </p:extLst>
          </p:nvPr>
        </p:nvGraphicFramePr>
        <p:xfrm>
          <a:off x="13105486" y="1151895"/>
          <a:ext cx="5105400" cy="788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(เดือน)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28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(เดือน)</a:t>
                      </a:r>
                    </a:p>
                    <a:p>
                      <a:pPr algn="ctr" fontAlgn="ctr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85.19</a:t>
                      </a:r>
                    </a:p>
                  </a:txBody>
                  <a:tcPr marL="7620" marR="7620" marT="762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D11D42E-D2E6-7697-65C7-A230DACB4629}"/>
              </a:ext>
            </a:extLst>
          </p:cNvPr>
          <p:cNvSpPr txBox="1"/>
          <p:nvPr/>
        </p:nvSpPr>
        <p:spPr>
          <a:xfrm>
            <a:off x="-381000" y="63009"/>
            <a:ext cx="1814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1.คุณภาพการรายงานตัวชี้วัดงานทันตสาธารณสุข (รายเดือน) การส่งรายงานของกลุ่มงานทันตสาธารณสุข ร้อยละ 80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188A2CE9-6450-DF25-0499-F49F2D4CDD9B}"/>
              </a:ext>
            </a:extLst>
          </p:cNvPr>
          <p:cNvCxnSpPr>
            <a:cxnSpLocks/>
          </p:cNvCxnSpPr>
          <p:nvPr/>
        </p:nvCxnSpPr>
        <p:spPr>
          <a:xfrm>
            <a:off x="1143000" y="2857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38D5E5ED-058D-E245-83D4-43C12C24DC71}"/>
              </a:ext>
            </a:extLst>
          </p:cNvPr>
          <p:cNvSpPr txBox="1"/>
          <p:nvPr/>
        </p:nvSpPr>
        <p:spPr>
          <a:xfrm>
            <a:off x="12900552" y="9036429"/>
            <a:ext cx="486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ตรวจสอบผ่านระบบรายงาน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DDU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 </a:t>
            </a:r>
          </a:p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(ตัดข้อมูลผลงาน ณ วันที่ 25 ของทุกเดือน)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AB8BE8CA-685F-BA17-90E8-0DD24083739F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75E14F19-C027-87E2-60FE-721CB74529B2}"/>
              </a:ext>
            </a:extLst>
          </p:cNvPr>
          <p:cNvSpPr txBox="1"/>
          <p:nvPr/>
        </p:nvSpPr>
        <p:spPr>
          <a:xfrm>
            <a:off x="464934" y="2376008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80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257E418-BF0C-D7F8-A7A0-C186AB4BE125}"/>
              </a:ext>
            </a:extLst>
          </p:cNvPr>
          <p:cNvSpPr txBox="1"/>
          <p:nvPr/>
        </p:nvSpPr>
        <p:spPr>
          <a:xfrm>
            <a:off x="3914805" y="1329813"/>
            <a:ext cx="535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สามารถดูข้อมูลได้ในภาพอำเภอ</a:t>
            </a:r>
          </a:p>
        </p:txBody>
      </p:sp>
    </p:spTree>
    <p:extLst>
      <p:ext uri="{BB962C8B-B14F-4D97-AF65-F5344CB8AC3E}">
        <p14:creationId xmlns:p14="http://schemas.microsoft.com/office/powerpoint/2010/main" val="136109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98B50-2841-B1C7-32B3-E805F7226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774A55AE-8652-6CF0-F20F-60F8645FB4CB}"/>
              </a:ext>
            </a:extLst>
          </p:cNvPr>
          <p:cNvSpPr/>
          <p:nvPr/>
        </p:nvSpPr>
        <p:spPr>
          <a:xfrm>
            <a:off x="0" y="0"/>
            <a:ext cx="18288000" cy="982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F9BAD185-8A77-2D49-2D62-59EC725FC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49834"/>
              </p:ext>
            </p:extLst>
          </p:nvPr>
        </p:nvGraphicFramePr>
        <p:xfrm>
          <a:off x="548640" y="1211244"/>
          <a:ext cx="17373600" cy="6040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498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4900497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5271747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4676858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9915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เตรียมช่องทางการจัดบริการผ่านระบบหมอพร้อม (กำหนดให้บริการอุดฟัน เป็นประเภทหัตถการขั้นต่ำที่ต้องมีในระบบ)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ประชาสัมพันธ์บริการนัดหมายคลินิกทันตกรรม ผ่าน </a:t>
                      </a:r>
                      <a:r>
                        <a:rPr 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Application </a:t>
                      </a:r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หมอพร้อม</a:t>
                      </a:r>
                    </a:p>
                    <a:p>
                      <a:pPr algn="ctr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จัดทำแนวทางการการลดระยะเวลารอคอยนัดหมายบริการทันตกรรม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-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-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-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ebdings" panose="05030102010509060703" pitchFamily="18" charset="2"/>
                        </a:rPr>
                        <a:t>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52806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4C305D2-790E-1143-290E-A1CFC22DDFDC}"/>
              </a:ext>
            </a:extLst>
          </p:cNvPr>
          <p:cNvSpPr txBox="1"/>
          <p:nvPr/>
        </p:nvSpPr>
        <p:spPr>
          <a:xfrm>
            <a:off x="-381000" y="63009"/>
            <a:ext cx="1814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2.พัฒนาระบบนัดหมายบริการทันตกรรม ลดระยะเวลารอคอยนัดหมาย  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E2D7DEA1-74A9-4034-081C-23B9BD45EA81}"/>
              </a:ext>
            </a:extLst>
          </p:cNvPr>
          <p:cNvSpPr txBox="1"/>
          <p:nvPr/>
        </p:nvSpPr>
        <p:spPr>
          <a:xfrm>
            <a:off x="14706600" y="9135105"/>
            <a:ext cx="4865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หมอพร้อม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 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D293E89-EEB3-EF29-ED4D-91890E33A309}"/>
              </a:ext>
            </a:extLst>
          </p:cNvPr>
          <p:cNvSpPr txBox="1"/>
          <p:nvPr/>
        </p:nvSpPr>
        <p:spPr>
          <a:xfrm>
            <a:off x="533400" y="7169427"/>
            <a:ext cx="15729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-Application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หมอพร้อม</a:t>
            </a:r>
          </a:p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ระยะเวลาที่สั้นที่สุดในระบบนัดหมาย นับจากวันที่เข้าระบบเพื่อทำการนัดหมาย จนถึงวันที่สามารถลงนัดหมายเข้ารับบริการได้ (ประเมินเฉพาะประเภทบริการ อุดฟัน) นับหน่วยเป็นเดือน (30 วัน = 1 เดือน)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-One page 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แนวทางลดระยะเวลารอคอยนัดหมายบริการทันตกรรมเฉพาะทาง</a:t>
            </a:r>
          </a:p>
        </p:txBody>
      </p:sp>
    </p:spTree>
    <p:extLst>
      <p:ext uri="{BB962C8B-B14F-4D97-AF65-F5344CB8AC3E}">
        <p14:creationId xmlns:p14="http://schemas.microsoft.com/office/powerpoint/2010/main" val="378696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D4E56-25D8-08AC-B413-3A9AA18ED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B264E310-4C28-C4BB-4724-2CD13A18926A}"/>
              </a:ext>
            </a:extLst>
          </p:cNvPr>
          <p:cNvSpPr/>
          <p:nvPr/>
        </p:nvSpPr>
        <p:spPr>
          <a:xfrm>
            <a:off x="0" y="0"/>
            <a:ext cx="18288000" cy="1104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FC27B631-B275-9277-5947-CC05C95F1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173738"/>
              </p:ext>
            </p:extLst>
          </p:nvPr>
        </p:nvGraphicFramePr>
        <p:xfrm>
          <a:off x="381000" y="1333500"/>
          <a:ext cx="12420600" cy="853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77CC3CC6-3D27-FFAD-C6A5-5E17806B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05599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4,492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4,492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1,806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2,713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2,713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  <a:endParaRPr kumimoji="0" lang="th-TH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3,258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3,258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1,294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1,294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2,678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2,678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1,695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2,074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2,074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20,010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B92B607-5023-E9A4-6DB5-803A0ED3ACEC}"/>
              </a:ext>
            </a:extLst>
          </p:cNvPr>
          <p:cNvSpPr txBox="1"/>
          <p:nvPr/>
        </p:nvSpPr>
        <p:spPr>
          <a:xfrm>
            <a:off x="170521" y="45005"/>
            <a:ext cx="1814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การเข้าถึงบริการทันตกรรม ร้อยละ 100 ของเป้าหมายที่กำหนด 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315E9A39-0CAF-CBA9-8CD9-D86AB652E5E6}"/>
              </a:ext>
            </a:extLst>
          </p:cNvPr>
          <p:cNvCxnSpPr>
            <a:cxnSpLocks/>
          </p:cNvCxnSpPr>
          <p:nvPr/>
        </p:nvCxnSpPr>
        <p:spPr>
          <a:xfrm>
            <a:off x="1236369" y="3238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B12BC40C-E116-37D3-A1BF-DFACC59F5B2E}"/>
              </a:ext>
            </a:extLst>
          </p:cNvPr>
          <p:cNvSpPr txBox="1"/>
          <p:nvPr/>
        </p:nvSpPr>
        <p:spPr>
          <a:xfrm>
            <a:off x="13041576" y="8856406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จากข้อมูลในระบบ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หมวดการเข้าถึงบริการ &gt; ทันตกรรม (บริการ) &gt; ตัวชี้วัดข้อที่ 1. ผู้ป่วยนอกที่รับบริการทางทันตกรรม รวมทุกสิทธิ์ (คนต่อสถานบริการ)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 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58FCF722-E1E0-116C-50DD-D1280AEC35B5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304415C6-BCEB-FC1A-0E5C-46C795F3D284}"/>
              </a:ext>
            </a:extLst>
          </p:cNvPr>
          <p:cNvSpPr txBox="1"/>
          <p:nvPr/>
        </p:nvSpPr>
        <p:spPr>
          <a:xfrm>
            <a:off x="1066800" y="2524035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100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DE85743-BFD7-CAB2-CA23-08A1DACEEBEA}"/>
              </a:ext>
            </a:extLst>
          </p:cNvPr>
          <p:cNvSpPr txBox="1"/>
          <p:nvPr/>
        </p:nvSpPr>
        <p:spPr>
          <a:xfrm>
            <a:off x="495414" y="1173182"/>
            <a:ext cx="1828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ทุกกลุ่มวัย ทุกสิทธิ์ ที่ได้รับบริการทางทันตกรรมอย่างน้อย 1 ครั้ง ภายในปีงบประมาณ 2569 เป้าหมายมาจาก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OHDC </a:t>
            </a:r>
            <a:r>
              <a:rPr lang="th-TH" sz="20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ประชาชนได้รับการคัดกรองสุขภาพช่องปาก ( ค่าเป้าหมาย 30 ล้านครั้ง) </a:t>
            </a:r>
            <a:endParaRPr lang="th-TH" b="1" u="sng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182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22869-4CFB-925E-7A99-047828D1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DEBD95DC-81FD-1245-8C29-3D723E3995DE}"/>
              </a:ext>
            </a:extLst>
          </p:cNvPr>
          <p:cNvSpPr/>
          <p:nvPr/>
        </p:nvSpPr>
        <p:spPr>
          <a:xfrm>
            <a:off x="29980" y="-152400"/>
            <a:ext cx="18317980" cy="10591800"/>
          </a:xfrm>
          <a:custGeom>
            <a:avLst/>
            <a:gdLst/>
            <a:ahLst/>
            <a:cxnLst/>
            <a:rect l="l" t="t" r="r" b="b"/>
            <a:pathLst>
              <a:path w="28028905" h="2038466">
                <a:moveTo>
                  <a:pt x="0" y="0"/>
                </a:moveTo>
                <a:lnTo>
                  <a:pt x="28028904" y="0"/>
                </a:lnTo>
                <a:lnTo>
                  <a:pt x="28028904" y="2038466"/>
                </a:lnTo>
                <a:lnTo>
                  <a:pt x="0" y="203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2DB4D8B-3ACC-52FF-3894-FFEEC112A3C0}"/>
              </a:ext>
            </a:extLst>
          </p:cNvPr>
          <p:cNvSpPr txBox="1"/>
          <p:nvPr/>
        </p:nvSpPr>
        <p:spPr>
          <a:xfrm>
            <a:off x="3977731" y="3927750"/>
            <a:ext cx="969399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h-TH" sz="6000" b="1" spc="8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Open Sauce Semi-Bold"/>
                <a:cs typeface="TH SarabunPSK" panose="020B0500040200020003" pitchFamily="34" charset="-34"/>
                <a:sym typeface="Open Sauce Semi-Bold"/>
              </a:rPr>
              <a:t>ระดับความสำเร็จในการดำเนินงานส่งเสริมป้องกันทันตสุขภาพตามกลุ่มวัย</a:t>
            </a:r>
            <a:endParaRPr lang="en-US" sz="6000" b="1" spc="8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Open Sauce Semi-Bold"/>
              <a:cs typeface="TH SarabunPSK" panose="020B0500040200020003" pitchFamily="34" charset="-34"/>
              <a:sym typeface="Open Sauce Semi-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84570A0-1A6A-E5D1-730F-D2A6F78E61D5}"/>
              </a:ext>
            </a:extLst>
          </p:cNvPr>
          <p:cNvSpPr txBox="1"/>
          <p:nvPr/>
        </p:nvSpPr>
        <p:spPr>
          <a:xfrm>
            <a:off x="4876800" y="650189"/>
            <a:ext cx="9693990" cy="233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95"/>
              </a:lnSpc>
            </a:pPr>
            <a:r>
              <a:rPr lang="en-US" sz="9600" b="1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KPI RANKING </a:t>
            </a:r>
          </a:p>
          <a:p>
            <a:pPr algn="l">
              <a:lnSpc>
                <a:spcPts val="6506"/>
              </a:lnSpc>
            </a:pPr>
            <a:endParaRPr lang="en-US" sz="9600" b="1" spc="294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77774F6-AFE4-09E7-5C54-F5BBE22EF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F7DA665-4779-A5B2-C3FE-D93E81ADEE00}"/>
              </a:ext>
            </a:extLst>
          </p:cNvPr>
          <p:cNvSpPr/>
          <p:nvPr/>
        </p:nvSpPr>
        <p:spPr>
          <a:xfrm rot="-10800000" flipH="1" flipV="1">
            <a:off x="29980" y="8057092"/>
            <a:ext cx="18258020" cy="3289460"/>
          </a:xfrm>
          <a:custGeom>
            <a:avLst/>
            <a:gdLst/>
            <a:ahLst/>
            <a:cxnLst/>
            <a:rect l="l" t="t" r="r" b="b"/>
            <a:pathLst>
              <a:path w="22050785" h="5831071">
                <a:moveTo>
                  <a:pt x="22050785" y="5831071"/>
                </a:moveTo>
                <a:lnTo>
                  <a:pt x="0" y="5831071"/>
                </a:lnTo>
                <a:lnTo>
                  <a:pt x="0" y="0"/>
                </a:lnTo>
                <a:lnTo>
                  <a:pt x="22050785" y="0"/>
                </a:lnTo>
                <a:lnTo>
                  <a:pt x="22050785" y="5831071"/>
                </a:lnTo>
                <a:close/>
              </a:path>
            </a:pathLst>
          </a:custGeom>
          <a:blipFill>
            <a:blip r:embed="rId4">
              <a:alphaModFix amt="54000"/>
            </a:blip>
            <a:stretch>
              <a:fillRect t="-106" b="-106"/>
            </a:stretch>
          </a:blipFill>
        </p:spPr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64137811-42BF-3AC4-38FF-08CC228993DF}"/>
              </a:ext>
            </a:extLst>
          </p:cNvPr>
          <p:cNvSpPr/>
          <p:nvPr/>
        </p:nvSpPr>
        <p:spPr>
          <a:xfrm rot="-394107" flipH="1">
            <a:off x="6755778" y="6178532"/>
            <a:ext cx="3750855" cy="3757117"/>
          </a:xfrm>
          <a:custGeom>
            <a:avLst/>
            <a:gdLst/>
            <a:ahLst/>
            <a:cxnLst/>
            <a:rect l="l" t="t" r="r" b="b"/>
            <a:pathLst>
              <a:path w="3750855" h="3757117">
                <a:moveTo>
                  <a:pt x="3750855" y="0"/>
                </a:moveTo>
                <a:lnTo>
                  <a:pt x="0" y="0"/>
                </a:lnTo>
                <a:lnTo>
                  <a:pt x="0" y="3757117"/>
                </a:lnTo>
                <a:lnTo>
                  <a:pt x="3750855" y="3757117"/>
                </a:lnTo>
                <a:lnTo>
                  <a:pt x="375085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8BAE44E6-9912-6F41-F75D-F780BCF7502E}"/>
              </a:ext>
            </a:extLst>
          </p:cNvPr>
          <p:cNvSpPr txBox="1"/>
          <p:nvPr/>
        </p:nvSpPr>
        <p:spPr>
          <a:xfrm>
            <a:off x="3977731" y="2349962"/>
            <a:ext cx="969399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5"/>
              </a:lnSpc>
            </a:pPr>
            <a:r>
              <a:rPr lang="en-US" sz="9600" b="1" spc="29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Bold"/>
                <a:ea typeface="Open Sans Bold"/>
                <a:cs typeface="Open Sans Bold"/>
                <a:sym typeface="Open Sans Bold"/>
              </a:rPr>
              <a:t>R20</a:t>
            </a:r>
          </a:p>
        </p:txBody>
      </p:sp>
    </p:spTree>
    <p:extLst>
      <p:ext uri="{BB962C8B-B14F-4D97-AF65-F5344CB8AC3E}">
        <p14:creationId xmlns:p14="http://schemas.microsoft.com/office/powerpoint/2010/main" val="10605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BC5E73DD-7AF0-0F5E-10B2-0684610CD465}"/>
              </a:ext>
            </a:extLst>
          </p:cNvPr>
          <p:cNvSpPr/>
          <p:nvPr/>
        </p:nvSpPr>
        <p:spPr>
          <a:xfrm>
            <a:off x="0" y="0"/>
            <a:ext cx="18288000" cy="11429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67D508C5-C008-E84C-CFDC-149A8E917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783384"/>
              </p:ext>
            </p:extLst>
          </p:nvPr>
        </p:nvGraphicFramePr>
        <p:xfrm>
          <a:off x="381000" y="1409700"/>
          <a:ext cx="12344400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5BBA90EB-D698-61EC-22D9-D14B36B37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01931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31.82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81.25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46.15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34.78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33.33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47.53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0B8651C-2A59-3094-BFCF-A2055B941851}"/>
              </a:ext>
            </a:extLst>
          </p:cNvPr>
          <p:cNvSpPr txBox="1"/>
          <p:nvPr/>
        </p:nvSpPr>
        <p:spPr>
          <a:xfrm>
            <a:off x="1104900" y="86318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ร้อยละของหญิงตั้งครรภ์ได้รับการตรวจสุขภาพช่องปากและขัดทำความสะอาดฟัน ร้อยละ 50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E215A298-724C-6212-4A3C-EE77F3D8C6AC}"/>
              </a:ext>
            </a:extLst>
          </p:cNvPr>
          <p:cNvCxnSpPr/>
          <p:nvPr/>
        </p:nvCxnSpPr>
        <p:spPr>
          <a:xfrm>
            <a:off x="762000" y="5143500"/>
            <a:ext cx="11963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F870A29-34CF-EA35-0850-38311B7CC437}"/>
              </a:ext>
            </a:extLst>
          </p:cNvPr>
          <p:cNvSpPr txBox="1"/>
          <p:nvPr/>
        </p:nvSpPr>
        <p:spPr>
          <a:xfrm>
            <a:off x="13041576" y="9027534"/>
            <a:ext cx="524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19.1/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JHCIS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09597283-D020-83F7-BB21-EE977B9795AB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70E4D75A-F348-1F6F-E060-52A84AAF11DF}"/>
              </a:ext>
            </a:extLst>
          </p:cNvPr>
          <p:cNvSpPr txBox="1"/>
          <p:nvPr/>
        </p:nvSpPr>
        <p:spPr>
          <a:xfrm>
            <a:off x="141024" y="4638979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ผ่านเกณฑ์ร้อยละ50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2E01-76FD-AE40-ECF5-77CC65DB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0B1E03DA-01E9-E98B-9967-87844E5B9DB4}"/>
              </a:ext>
            </a:extLst>
          </p:cNvPr>
          <p:cNvSpPr/>
          <p:nvPr/>
        </p:nvSpPr>
        <p:spPr>
          <a:xfrm>
            <a:off x="0" y="0"/>
            <a:ext cx="18288000" cy="11429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834523A8-65C1-1272-4792-44D3358CA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689646"/>
              </p:ext>
            </p:extLst>
          </p:nvPr>
        </p:nvGraphicFramePr>
        <p:xfrm>
          <a:off x="381000" y="1409700"/>
          <a:ext cx="12344400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BDEE619E-2B52-4E4B-5F1E-A12AAF5D1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45852"/>
              </p:ext>
            </p:extLst>
          </p:nvPr>
        </p:nvGraphicFramePr>
        <p:xfrm>
          <a:off x="13041576" y="1943100"/>
          <a:ext cx="51054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40502613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3980244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66540590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43181853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100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236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46.19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9483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39.92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72884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317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8976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95.65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7368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94.92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3185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93.26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778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159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11.32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28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93.83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1,253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53.71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0927"/>
                  </a:ext>
                </a:extLst>
              </a:tr>
            </a:tbl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21C5DAA4-ABF9-EE99-AC4D-87CFC68D356A}"/>
              </a:ext>
            </a:extLst>
          </p:cNvPr>
          <p:cNvSpPr txBox="1"/>
          <p:nvPr/>
        </p:nvSpPr>
        <p:spPr>
          <a:xfrm>
            <a:off x="685800" y="-17063"/>
            <a:ext cx="170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2.ร้อยละของเด็ก 0-2 ปี ผู้ปกครองได้รับการฝึกแปรงฟันแบบลงมือปฏิบัติ หรือได้รับการฝึกแปรงฟันแบบลงมือปฏิบัติ 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plaque control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นับรวมฝึกผู้ปกครองทำความสะอาดช่องปาก ร้อยละ 20</a:t>
            </a: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5F9AC709-1488-E116-B628-1909562A56B4}"/>
              </a:ext>
            </a:extLst>
          </p:cNvPr>
          <p:cNvCxnSpPr/>
          <p:nvPr/>
        </p:nvCxnSpPr>
        <p:spPr>
          <a:xfrm>
            <a:off x="914400" y="7734300"/>
            <a:ext cx="11963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DDC6DCC1-6909-233C-979D-0ED9529B8F19}"/>
              </a:ext>
            </a:extLst>
          </p:cNvPr>
          <p:cNvSpPr txBox="1"/>
          <p:nvPr/>
        </p:nvSpPr>
        <p:spPr>
          <a:xfrm>
            <a:off x="13041576" y="9027534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จากรายงาน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17.5/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JHCIS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2BC2AD37-D058-F569-7F3C-B770741689F4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FDE0FBF-B282-463B-8C08-D312D2F6F1EE}"/>
              </a:ext>
            </a:extLst>
          </p:cNvPr>
          <p:cNvSpPr txBox="1"/>
          <p:nvPr/>
        </p:nvSpPr>
        <p:spPr>
          <a:xfrm>
            <a:off x="64824" y="7220973"/>
            <a:ext cx="234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ผ่านเกณฑ์ร้อยละ 20</a:t>
            </a:r>
          </a:p>
        </p:txBody>
      </p:sp>
    </p:spTree>
    <p:extLst>
      <p:ext uri="{BB962C8B-B14F-4D97-AF65-F5344CB8AC3E}">
        <p14:creationId xmlns:p14="http://schemas.microsoft.com/office/powerpoint/2010/main" val="113795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E0891-5770-3A3A-D396-E2E51C6EB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33884F8D-819D-991A-75F8-9AC5DB3F32C9}"/>
              </a:ext>
            </a:extLst>
          </p:cNvPr>
          <p:cNvSpPr/>
          <p:nvPr/>
        </p:nvSpPr>
        <p:spPr>
          <a:xfrm>
            <a:off x="0" y="0"/>
            <a:ext cx="18288000" cy="9823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8" name="แผนภูมิ 7">
            <a:extLst>
              <a:ext uri="{FF2B5EF4-FFF2-40B4-BE49-F238E27FC236}">
                <a16:creationId xmlns:a16="http://schemas.microsoft.com/office/drawing/2014/main" id="{352A359B-CCF2-7979-3BF4-2150F0AF6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097197"/>
              </p:ext>
            </p:extLst>
          </p:nvPr>
        </p:nvGraphicFramePr>
        <p:xfrm>
          <a:off x="381000" y="1257300"/>
          <a:ext cx="11822376" cy="861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5C4DC9B-2B14-5181-C1C3-407480089881}"/>
              </a:ext>
            </a:extLst>
          </p:cNvPr>
          <p:cNvSpPr txBox="1"/>
          <p:nvPr/>
        </p:nvSpPr>
        <p:spPr>
          <a:xfrm>
            <a:off x="170521" y="45005"/>
            <a:ext cx="1814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.เด็กอายุ 3 ปี ปราศจากฟันน้ำนมผุ (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caries free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ร้อยละ </a:t>
            </a:r>
            <a:r>
              <a:rPr lang="th-TH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30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368FE60-78FB-9A67-AD0D-67B045E3F636}"/>
              </a:ext>
            </a:extLst>
          </p:cNvPr>
          <p:cNvSpPr txBox="1"/>
          <p:nvPr/>
        </p:nvSpPr>
        <p:spPr>
          <a:xfrm>
            <a:off x="13106400" y="9321072"/>
            <a:ext cx="402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ที่มา รายงาน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HDC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 18.2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 ณ วันที่ 9 ก.พ. 2569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10B0A768-B449-1E74-093F-ACDEADE476EF}"/>
              </a:ext>
            </a:extLst>
          </p:cNvPr>
          <p:cNvSpPr txBox="1"/>
          <p:nvPr/>
        </p:nvSpPr>
        <p:spPr>
          <a:xfrm rot="16200000">
            <a:off x="-201538" y="5172045"/>
            <a:ext cx="93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422ABC35-975B-B81F-751F-E3B150808C22}"/>
              </a:ext>
            </a:extLst>
          </p:cNvPr>
          <p:cNvSpPr txBox="1"/>
          <p:nvPr/>
        </p:nvSpPr>
        <p:spPr>
          <a:xfrm>
            <a:off x="264879" y="9570155"/>
            <a:ext cx="303944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ผลตรวจ ผ่านเกณฑ์ร้อยละ </a:t>
            </a:r>
            <a:r>
              <a:rPr lang="th-TH" sz="2000" b="1" dirty="0">
                <a:solidFill>
                  <a:srgbClr val="4F81BD">
                    <a:lumMod val="7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FB035F-4B83-1DA7-64DA-AAD473613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17803"/>
              </p:ext>
            </p:extLst>
          </p:nvPr>
        </p:nvGraphicFramePr>
        <p:xfrm>
          <a:off x="12232873" y="1161932"/>
          <a:ext cx="5978927" cy="794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50">
                  <a:extLst>
                    <a:ext uri="{9D8B030D-6E8A-4147-A177-3AD203B41FA5}">
                      <a16:colId xmlns:a16="http://schemas.microsoft.com/office/drawing/2014/main" val="685458710"/>
                    </a:ext>
                  </a:extLst>
                </a:gridCol>
                <a:gridCol w="885088">
                  <a:extLst>
                    <a:ext uri="{9D8B030D-6E8A-4147-A177-3AD203B41FA5}">
                      <a16:colId xmlns:a16="http://schemas.microsoft.com/office/drawing/2014/main" val="2317789384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3990785896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1940356945"/>
                    </a:ext>
                  </a:extLst>
                </a:gridCol>
                <a:gridCol w="1019020">
                  <a:extLst>
                    <a:ext uri="{9D8B030D-6E8A-4147-A177-3AD203B41FA5}">
                      <a16:colId xmlns:a16="http://schemas.microsoft.com/office/drawing/2014/main" val="3320107271"/>
                    </a:ext>
                  </a:extLst>
                </a:gridCol>
                <a:gridCol w="883829">
                  <a:extLst>
                    <a:ext uri="{9D8B030D-6E8A-4147-A177-3AD203B41FA5}">
                      <a16:colId xmlns:a16="http://schemas.microsoft.com/office/drawing/2014/main" val="1691975861"/>
                    </a:ext>
                  </a:extLst>
                </a:gridCol>
              </a:tblGrid>
              <a:tr h="130168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</a:t>
                      </a:r>
                    </a:p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Caris free </a:t>
                      </a:r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(คน)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Caris free 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59022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คันไร่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6.33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40.00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19835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ช่องเม็ก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92.06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20732"/>
                  </a:ext>
                </a:extLst>
              </a:tr>
              <a:tr h="870355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แก่งศรีโคตร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125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82085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คำก้อม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95.83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95.65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88403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หัวสะพาน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85.71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77920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</a:t>
                      </a:r>
                      <a:r>
                        <a:rPr lang="th-TH" sz="2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เปือย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7620" marR="7620" marT="762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44819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รพ.สิรินธร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54.17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50.00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82380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83.33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181611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228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52.9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191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83.77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00055"/>
                  </a:ext>
                </a:extLst>
              </a:tr>
            </a:tbl>
          </a:graphicData>
        </a:graphic>
      </p:graphicFrame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1BE5D304-FA83-9938-6D99-F800DE488205}"/>
              </a:ext>
            </a:extLst>
          </p:cNvPr>
          <p:cNvCxnSpPr>
            <a:cxnSpLocks/>
          </p:cNvCxnSpPr>
          <p:nvPr/>
        </p:nvCxnSpPr>
        <p:spPr>
          <a:xfrm>
            <a:off x="726673" y="7048500"/>
            <a:ext cx="11506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1FF112C-D89E-2FF5-2B97-27ACC7A92DEA}"/>
              </a:ext>
            </a:extLst>
          </p:cNvPr>
          <p:cNvSpPr txBox="1"/>
          <p:nvPr/>
        </p:nvSpPr>
        <p:spPr>
          <a:xfrm>
            <a:off x="607825" y="6661909"/>
            <a:ext cx="269649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Caries free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ผ่านเกณฑ์ร้อยละ 30</a:t>
            </a:r>
          </a:p>
        </p:txBody>
      </p:sp>
    </p:spTree>
    <p:extLst>
      <p:ext uri="{BB962C8B-B14F-4D97-AF65-F5344CB8AC3E}">
        <p14:creationId xmlns:p14="http://schemas.microsoft.com/office/powerpoint/2010/main" val="131165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2427</Words>
  <Application>Microsoft Office PowerPoint</Application>
  <PresentationFormat>กำหนดเอง</PresentationFormat>
  <Paragraphs>879</Paragraphs>
  <Slides>22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Calibri</vt:lpstr>
      <vt:lpstr>TH SarabunPSK</vt:lpstr>
      <vt:lpstr>Open Sans Bold</vt:lpstr>
      <vt:lpstr>Open Sauce Semi-Bold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3D Glass Morphism Dental Care Marketing Presentation</dc:title>
  <dc:creator>HP</dc:creator>
  <cp:lastModifiedBy>HP</cp:lastModifiedBy>
  <cp:revision>55</cp:revision>
  <dcterms:created xsi:type="dcterms:W3CDTF">2006-08-16T00:00:00Z</dcterms:created>
  <dcterms:modified xsi:type="dcterms:W3CDTF">2026-02-11T10:06:56Z</dcterms:modified>
  <dc:identifier>DAGoykJma5o</dc:identifier>
</cp:coreProperties>
</file>